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4" r:id="rId4"/>
  </p:sldMasterIdLst>
  <p:notesMasterIdLst>
    <p:notesMasterId r:id="rId18"/>
  </p:notesMasterIdLst>
  <p:handoutMasterIdLst>
    <p:handoutMasterId r:id="rId19"/>
  </p:handoutMasterIdLst>
  <p:sldIdLst>
    <p:sldId id="295" r:id="rId5"/>
    <p:sldId id="296" r:id="rId6"/>
    <p:sldId id="282" r:id="rId7"/>
    <p:sldId id="285" r:id="rId8"/>
    <p:sldId id="297" r:id="rId9"/>
    <p:sldId id="286" r:id="rId10"/>
    <p:sldId id="298" r:id="rId11"/>
    <p:sldId id="294" r:id="rId12"/>
    <p:sldId id="299" r:id="rId13"/>
    <p:sldId id="300" r:id="rId14"/>
    <p:sldId id="303" r:id="rId15"/>
    <p:sldId id="260" r:id="rId16"/>
    <p:sldId id="26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B4DE89-1A9F-A161-9396-E45FB640AE03}" v="315" dt="2025-11-21T01:50:43.632"/>
  </p1510:revLst>
</p1510:revInfo>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51" autoAdjust="0"/>
    <p:restoredTop sz="91293" autoAdjust="0"/>
  </p:normalViewPr>
  <p:slideViewPr>
    <p:cSldViewPr snapToGrid="0">
      <p:cViewPr varScale="1">
        <p:scale>
          <a:sx n="89" d="100"/>
          <a:sy n="89" d="100"/>
        </p:scale>
        <p:origin x="51" y="759"/>
      </p:cViewPr>
      <p:guideLst/>
    </p:cSldViewPr>
  </p:slideViewPr>
  <p:outlineViewPr>
    <p:cViewPr>
      <p:scale>
        <a:sx n="33" d="100"/>
        <a:sy n="33" d="100"/>
      </p:scale>
      <p:origin x="0" y="-48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37EA1B-AA45-4AB8-B623-2F7378136A5B}" type="doc">
      <dgm:prSet loTypeId="urn:microsoft.com/office/officeart/2005/8/layout/process5" loCatId="process" qsTypeId="urn:microsoft.com/office/officeart/2005/8/quickstyle/simple1" qsCatId="simple" csTypeId="urn:microsoft.com/office/officeart/2005/8/colors/accent1_2" csCatId="accent1"/>
      <dgm:spPr/>
      <dgm:t>
        <a:bodyPr/>
        <a:lstStyle/>
        <a:p>
          <a:endParaRPr lang="en-US"/>
        </a:p>
      </dgm:t>
    </dgm:pt>
    <dgm:pt modelId="{085EDF22-A454-4C0F-BA13-5793B5E3548C}">
      <dgm:prSet/>
      <dgm:spPr/>
      <dgm:t>
        <a:bodyPr/>
        <a:lstStyle/>
        <a:p>
          <a:r>
            <a:rPr lang="en-US" b="1"/>
            <a:t>Value Delivered</a:t>
          </a:r>
          <a:endParaRPr lang="en-US"/>
        </a:p>
      </dgm:t>
    </dgm:pt>
    <dgm:pt modelId="{AF1CE556-2772-4D2B-8D47-96534FDFD529}" type="parTrans" cxnId="{542A3BC4-F589-4EBF-8BCC-39AA6230BC27}">
      <dgm:prSet/>
      <dgm:spPr/>
      <dgm:t>
        <a:bodyPr/>
        <a:lstStyle/>
        <a:p>
          <a:endParaRPr lang="en-US"/>
        </a:p>
      </dgm:t>
    </dgm:pt>
    <dgm:pt modelId="{511C795E-32BB-4178-84CE-5015400B4CF4}" type="sibTrans" cxnId="{542A3BC4-F589-4EBF-8BCC-39AA6230BC27}">
      <dgm:prSet/>
      <dgm:spPr/>
      <dgm:t>
        <a:bodyPr/>
        <a:lstStyle/>
        <a:p>
          <a:endParaRPr lang="en-US"/>
        </a:p>
      </dgm:t>
    </dgm:pt>
    <dgm:pt modelId="{D106B59C-A465-41E2-9288-2CCEFE9711B4}">
      <dgm:prSet/>
      <dgm:spPr/>
      <dgm:t>
        <a:bodyPr/>
        <a:lstStyle/>
        <a:p>
          <a:r>
            <a:rPr lang="en-US" b="1"/>
            <a:t>Time Reduction: Automated calculations and workflows accelerate processing</a:t>
          </a:r>
          <a:endParaRPr lang="en-US"/>
        </a:p>
      </dgm:t>
    </dgm:pt>
    <dgm:pt modelId="{47001558-2C6C-4AB0-B92A-A3CC38F402A5}" type="parTrans" cxnId="{145220FD-2B0A-44A0-A326-BB865FF8C8E8}">
      <dgm:prSet/>
      <dgm:spPr/>
      <dgm:t>
        <a:bodyPr/>
        <a:lstStyle/>
        <a:p>
          <a:endParaRPr lang="en-US"/>
        </a:p>
      </dgm:t>
    </dgm:pt>
    <dgm:pt modelId="{679CCC36-3B74-41A9-994C-1EDC0C8784BD}" type="sibTrans" cxnId="{145220FD-2B0A-44A0-A326-BB865FF8C8E8}">
      <dgm:prSet/>
      <dgm:spPr/>
      <dgm:t>
        <a:bodyPr/>
        <a:lstStyle/>
        <a:p>
          <a:endParaRPr lang="en-US"/>
        </a:p>
      </dgm:t>
    </dgm:pt>
    <dgm:pt modelId="{116DDB3F-0DFA-441A-B2C6-1B37428415B2}">
      <dgm:prSet/>
      <dgm:spPr/>
      <dgm:t>
        <a:bodyPr/>
        <a:lstStyle/>
        <a:p>
          <a:r>
            <a:rPr lang="en-US" b="1"/>
            <a:t>Zero Calculation Errors: System validates all inputs and auto-computes totals</a:t>
          </a:r>
          <a:endParaRPr lang="en-US"/>
        </a:p>
      </dgm:t>
    </dgm:pt>
    <dgm:pt modelId="{54320896-0245-49BB-AE09-DCF78AA05606}" type="parTrans" cxnId="{419BABE2-1D23-48DF-A4B3-661F95FE450C}">
      <dgm:prSet/>
      <dgm:spPr/>
      <dgm:t>
        <a:bodyPr/>
        <a:lstStyle/>
        <a:p>
          <a:endParaRPr lang="en-US"/>
        </a:p>
      </dgm:t>
    </dgm:pt>
    <dgm:pt modelId="{EB810868-4A2E-406B-95F4-D15BDFB5ED92}" type="sibTrans" cxnId="{419BABE2-1D23-48DF-A4B3-661F95FE450C}">
      <dgm:prSet/>
      <dgm:spPr/>
      <dgm:t>
        <a:bodyPr/>
        <a:lstStyle/>
        <a:p>
          <a:endParaRPr lang="en-US"/>
        </a:p>
      </dgm:t>
    </dgm:pt>
    <dgm:pt modelId="{17DD654F-D5B4-4333-844D-7B076E7898C6}">
      <dgm:prSet/>
      <dgm:spPr/>
      <dgm:t>
        <a:bodyPr/>
        <a:lstStyle/>
        <a:p>
          <a:r>
            <a:rPr lang="en-US" b="1"/>
            <a:t>Real-Time Tracking: Live status updates and comprehensive dashboards</a:t>
          </a:r>
          <a:endParaRPr lang="en-US"/>
        </a:p>
      </dgm:t>
    </dgm:pt>
    <dgm:pt modelId="{F4B0961A-7AF2-48E9-9D18-7A62E7B2C3F2}" type="parTrans" cxnId="{FE4F2E22-79EA-43C0-BE01-24BA079895DF}">
      <dgm:prSet/>
      <dgm:spPr/>
      <dgm:t>
        <a:bodyPr/>
        <a:lstStyle/>
        <a:p>
          <a:endParaRPr lang="en-US"/>
        </a:p>
      </dgm:t>
    </dgm:pt>
    <dgm:pt modelId="{F2F7BA6A-95B4-4196-A6E9-359AFBEFC143}" type="sibTrans" cxnId="{FE4F2E22-79EA-43C0-BE01-24BA079895DF}">
      <dgm:prSet/>
      <dgm:spPr/>
      <dgm:t>
        <a:bodyPr/>
        <a:lstStyle/>
        <a:p>
          <a:endParaRPr lang="en-US"/>
        </a:p>
      </dgm:t>
    </dgm:pt>
    <dgm:pt modelId="{787CCBB3-A125-4FC9-8C90-F559C64ED5B4}">
      <dgm:prSet/>
      <dgm:spPr/>
      <dgm:t>
        <a:bodyPr/>
        <a:lstStyle/>
        <a:p>
          <a:r>
            <a:rPr lang="en-US" b="1"/>
            <a:t>Cost Savings: Reduced administrative overhead and paper-based expenses</a:t>
          </a:r>
          <a:endParaRPr lang="en-US"/>
        </a:p>
      </dgm:t>
    </dgm:pt>
    <dgm:pt modelId="{B5D00083-D1E7-4CDB-B8EF-CACB1DD1ADC5}" type="parTrans" cxnId="{BE846D0C-7ACB-4174-902D-899CC7196C08}">
      <dgm:prSet/>
      <dgm:spPr/>
      <dgm:t>
        <a:bodyPr/>
        <a:lstStyle/>
        <a:p>
          <a:endParaRPr lang="en-US"/>
        </a:p>
      </dgm:t>
    </dgm:pt>
    <dgm:pt modelId="{06C2236C-7D9B-40C8-8D5E-B6FB2C56A777}" type="sibTrans" cxnId="{BE846D0C-7ACB-4174-902D-899CC7196C08}">
      <dgm:prSet/>
      <dgm:spPr/>
      <dgm:t>
        <a:bodyPr/>
        <a:lstStyle/>
        <a:p>
          <a:endParaRPr lang="en-US"/>
        </a:p>
      </dgm:t>
    </dgm:pt>
    <dgm:pt modelId="{FCEB3D7D-5A83-474D-BB69-D27F5E2232AF}" type="pres">
      <dgm:prSet presAssocID="{6237EA1B-AA45-4AB8-B623-2F7378136A5B}" presName="diagram" presStyleCnt="0">
        <dgm:presLayoutVars>
          <dgm:dir/>
          <dgm:resizeHandles val="exact"/>
        </dgm:presLayoutVars>
      </dgm:prSet>
      <dgm:spPr/>
    </dgm:pt>
    <dgm:pt modelId="{9B7FA662-63C5-4993-A897-119372153533}" type="pres">
      <dgm:prSet presAssocID="{085EDF22-A454-4C0F-BA13-5793B5E3548C}" presName="node" presStyleLbl="node1" presStyleIdx="0" presStyleCnt="5">
        <dgm:presLayoutVars>
          <dgm:bulletEnabled val="1"/>
        </dgm:presLayoutVars>
      </dgm:prSet>
      <dgm:spPr/>
    </dgm:pt>
    <dgm:pt modelId="{627CC778-A9BE-431D-A38C-A87ED269D715}" type="pres">
      <dgm:prSet presAssocID="{511C795E-32BB-4178-84CE-5015400B4CF4}" presName="sibTrans" presStyleLbl="sibTrans2D1" presStyleIdx="0" presStyleCnt="4"/>
      <dgm:spPr/>
    </dgm:pt>
    <dgm:pt modelId="{95C04435-1D54-42F5-9F00-097257E3A6ED}" type="pres">
      <dgm:prSet presAssocID="{511C795E-32BB-4178-84CE-5015400B4CF4}" presName="connectorText" presStyleLbl="sibTrans2D1" presStyleIdx="0" presStyleCnt="4"/>
      <dgm:spPr/>
    </dgm:pt>
    <dgm:pt modelId="{DF7C8BB3-C775-4115-811A-42B761E8ED4C}" type="pres">
      <dgm:prSet presAssocID="{D106B59C-A465-41E2-9288-2CCEFE9711B4}" presName="node" presStyleLbl="node1" presStyleIdx="1" presStyleCnt="5">
        <dgm:presLayoutVars>
          <dgm:bulletEnabled val="1"/>
        </dgm:presLayoutVars>
      </dgm:prSet>
      <dgm:spPr/>
    </dgm:pt>
    <dgm:pt modelId="{6E95938F-3F02-4C22-8D8A-FBC8EF69060A}" type="pres">
      <dgm:prSet presAssocID="{679CCC36-3B74-41A9-994C-1EDC0C8784BD}" presName="sibTrans" presStyleLbl="sibTrans2D1" presStyleIdx="1" presStyleCnt="4"/>
      <dgm:spPr/>
    </dgm:pt>
    <dgm:pt modelId="{846FFE62-E7A2-4D2F-95D6-8EF783EB30BB}" type="pres">
      <dgm:prSet presAssocID="{679CCC36-3B74-41A9-994C-1EDC0C8784BD}" presName="connectorText" presStyleLbl="sibTrans2D1" presStyleIdx="1" presStyleCnt="4"/>
      <dgm:spPr/>
    </dgm:pt>
    <dgm:pt modelId="{00D8B81A-3686-4913-80A3-0A59831D710B}" type="pres">
      <dgm:prSet presAssocID="{116DDB3F-0DFA-441A-B2C6-1B37428415B2}" presName="node" presStyleLbl="node1" presStyleIdx="2" presStyleCnt="5">
        <dgm:presLayoutVars>
          <dgm:bulletEnabled val="1"/>
        </dgm:presLayoutVars>
      </dgm:prSet>
      <dgm:spPr/>
    </dgm:pt>
    <dgm:pt modelId="{25FF38EB-0366-4CBD-9642-B284BB8DF3FF}" type="pres">
      <dgm:prSet presAssocID="{EB810868-4A2E-406B-95F4-D15BDFB5ED92}" presName="sibTrans" presStyleLbl="sibTrans2D1" presStyleIdx="2" presStyleCnt="4"/>
      <dgm:spPr/>
    </dgm:pt>
    <dgm:pt modelId="{4398196E-B9F4-45DF-B4CA-F6B3854F2D15}" type="pres">
      <dgm:prSet presAssocID="{EB810868-4A2E-406B-95F4-D15BDFB5ED92}" presName="connectorText" presStyleLbl="sibTrans2D1" presStyleIdx="2" presStyleCnt="4"/>
      <dgm:spPr/>
    </dgm:pt>
    <dgm:pt modelId="{2D004042-A05E-457C-AAAE-10458FBFC44C}" type="pres">
      <dgm:prSet presAssocID="{17DD654F-D5B4-4333-844D-7B076E7898C6}" presName="node" presStyleLbl="node1" presStyleIdx="3" presStyleCnt="5">
        <dgm:presLayoutVars>
          <dgm:bulletEnabled val="1"/>
        </dgm:presLayoutVars>
      </dgm:prSet>
      <dgm:spPr/>
    </dgm:pt>
    <dgm:pt modelId="{2F1DB39F-82C3-4530-8462-3C39279FA6AD}" type="pres">
      <dgm:prSet presAssocID="{F2F7BA6A-95B4-4196-A6E9-359AFBEFC143}" presName="sibTrans" presStyleLbl="sibTrans2D1" presStyleIdx="3" presStyleCnt="4"/>
      <dgm:spPr/>
    </dgm:pt>
    <dgm:pt modelId="{541EA252-E2FF-4A77-9722-2B52EA32BB7C}" type="pres">
      <dgm:prSet presAssocID="{F2F7BA6A-95B4-4196-A6E9-359AFBEFC143}" presName="connectorText" presStyleLbl="sibTrans2D1" presStyleIdx="3" presStyleCnt="4"/>
      <dgm:spPr/>
    </dgm:pt>
    <dgm:pt modelId="{AAA0E7A4-1D87-455F-A46A-EEFC14A8B68F}" type="pres">
      <dgm:prSet presAssocID="{787CCBB3-A125-4FC9-8C90-F559C64ED5B4}" presName="node" presStyleLbl="node1" presStyleIdx="4" presStyleCnt="5">
        <dgm:presLayoutVars>
          <dgm:bulletEnabled val="1"/>
        </dgm:presLayoutVars>
      </dgm:prSet>
      <dgm:spPr/>
    </dgm:pt>
  </dgm:ptLst>
  <dgm:cxnLst>
    <dgm:cxn modelId="{BE846D0C-7ACB-4174-902D-899CC7196C08}" srcId="{6237EA1B-AA45-4AB8-B623-2F7378136A5B}" destId="{787CCBB3-A125-4FC9-8C90-F559C64ED5B4}" srcOrd="4" destOrd="0" parTransId="{B5D00083-D1E7-4CDB-B8EF-CACB1DD1ADC5}" sibTransId="{06C2236C-7D9B-40C8-8D5E-B6FB2C56A777}"/>
    <dgm:cxn modelId="{4643ED20-33DA-43B6-9FD6-26C41F1D5649}" type="presOf" srcId="{6237EA1B-AA45-4AB8-B623-2F7378136A5B}" destId="{FCEB3D7D-5A83-474D-BB69-D27F5E2232AF}" srcOrd="0" destOrd="0" presId="urn:microsoft.com/office/officeart/2005/8/layout/process5"/>
    <dgm:cxn modelId="{FE4F2E22-79EA-43C0-BE01-24BA079895DF}" srcId="{6237EA1B-AA45-4AB8-B623-2F7378136A5B}" destId="{17DD654F-D5B4-4333-844D-7B076E7898C6}" srcOrd="3" destOrd="0" parTransId="{F4B0961A-7AF2-48E9-9D18-7A62E7B2C3F2}" sibTransId="{F2F7BA6A-95B4-4196-A6E9-359AFBEFC143}"/>
    <dgm:cxn modelId="{78A0833A-E706-4A90-B75A-18BF256C991A}" type="presOf" srcId="{F2F7BA6A-95B4-4196-A6E9-359AFBEFC143}" destId="{541EA252-E2FF-4A77-9722-2B52EA32BB7C}" srcOrd="1" destOrd="0" presId="urn:microsoft.com/office/officeart/2005/8/layout/process5"/>
    <dgm:cxn modelId="{F093E263-2CE8-4C69-9192-AD02BA52474E}" type="presOf" srcId="{EB810868-4A2E-406B-95F4-D15BDFB5ED92}" destId="{4398196E-B9F4-45DF-B4CA-F6B3854F2D15}" srcOrd="1" destOrd="0" presId="urn:microsoft.com/office/officeart/2005/8/layout/process5"/>
    <dgm:cxn modelId="{663B196D-226C-4CCD-B559-CA4AF3F2A5CD}" type="presOf" srcId="{679CCC36-3B74-41A9-994C-1EDC0C8784BD}" destId="{846FFE62-E7A2-4D2F-95D6-8EF783EB30BB}" srcOrd="1" destOrd="0" presId="urn:microsoft.com/office/officeart/2005/8/layout/process5"/>
    <dgm:cxn modelId="{F964DC78-3D04-4A38-B695-E3C045872AE8}" type="presOf" srcId="{F2F7BA6A-95B4-4196-A6E9-359AFBEFC143}" destId="{2F1DB39F-82C3-4530-8462-3C39279FA6AD}" srcOrd="0" destOrd="0" presId="urn:microsoft.com/office/officeart/2005/8/layout/process5"/>
    <dgm:cxn modelId="{FFD94E8A-1B0F-4FCC-B8B0-F6BB268742A5}" type="presOf" srcId="{17DD654F-D5B4-4333-844D-7B076E7898C6}" destId="{2D004042-A05E-457C-AAAE-10458FBFC44C}" srcOrd="0" destOrd="0" presId="urn:microsoft.com/office/officeart/2005/8/layout/process5"/>
    <dgm:cxn modelId="{3208399D-541A-4997-953F-5CC04F8E279B}" type="presOf" srcId="{787CCBB3-A125-4FC9-8C90-F559C64ED5B4}" destId="{AAA0E7A4-1D87-455F-A46A-EEFC14A8B68F}" srcOrd="0" destOrd="0" presId="urn:microsoft.com/office/officeart/2005/8/layout/process5"/>
    <dgm:cxn modelId="{74FD3CA8-005D-4678-8FFF-15D9E6B9DCF6}" type="presOf" srcId="{679CCC36-3B74-41A9-994C-1EDC0C8784BD}" destId="{6E95938F-3F02-4C22-8D8A-FBC8EF69060A}" srcOrd="0" destOrd="0" presId="urn:microsoft.com/office/officeart/2005/8/layout/process5"/>
    <dgm:cxn modelId="{FA3DFFA9-0B4D-49FB-86C6-C80991386AF6}" type="presOf" srcId="{EB810868-4A2E-406B-95F4-D15BDFB5ED92}" destId="{25FF38EB-0366-4CBD-9642-B284BB8DF3FF}" srcOrd="0" destOrd="0" presId="urn:microsoft.com/office/officeart/2005/8/layout/process5"/>
    <dgm:cxn modelId="{BF7A46BC-42A9-4B3B-A0B1-96CBD6B4BCB4}" type="presOf" srcId="{511C795E-32BB-4178-84CE-5015400B4CF4}" destId="{627CC778-A9BE-431D-A38C-A87ED269D715}" srcOrd="0" destOrd="0" presId="urn:microsoft.com/office/officeart/2005/8/layout/process5"/>
    <dgm:cxn modelId="{542A3BC4-F589-4EBF-8BCC-39AA6230BC27}" srcId="{6237EA1B-AA45-4AB8-B623-2F7378136A5B}" destId="{085EDF22-A454-4C0F-BA13-5793B5E3548C}" srcOrd="0" destOrd="0" parTransId="{AF1CE556-2772-4D2B-8D47-96534FDFD529}" sibTransId="{511C795E-32BB-4178-84CE-5015400B4CF4}"/>
    <dgm:cxn modelId="{6933F3D1-0305-4D4A-80F8-312D9B7FF966}" type="presOf" srcId="{D106B59C-A465-41E2-9288-2CCEFE9711B4}" destId="{DF7C8BB3-C775-4115-811A-42B761E8ED4C}" srcOrd="0" destOrd="0" presId="urn:microsoft.com/office/officeart/2005/8/layout/process5"/>
    <dgm:cxn modelId="{419BABE2-1D23-48DF-A4B3-661F95FE450C}" srcId="{6237EA1B-AA45-4AB8-B623-2F7378136A5B}" destId="{116DDB3F-0DFA-441A-B2C6-1B37428415B2}" srcOrd="2" destOrd="0" parTransId="{54320896-0245-49BB-AE09-DCF78AA05606}" sibTransId="{EB810868-4A2E-406B-95F4-D15BDFB5ED92}"/>
    <dgm:cxn modelId="{0EE30AE9-35E4-4634-BF97-E71C6E5AFCEE}" type="presOf" srcId="{085EDF22-A454-4C0F-BA13-5793B5E3548C}" destId="{9B7FA662-63C5-4993-A897-119372153533}" srcOrd="0" destOrd="0" presId="urn:microsoft.com/office/officeart/2005/8/layout/process5"/>
    <dgm:cxn modelId="{9097B0FC-D2EA-4D2E-8047-403155643320}" type="presOf" srcId="{511C795E-32BB-4178-84CE-5015400B4CF4}" destId="{95C04435-1D54-42F5-9F00-097257E3A6ED}" srcOrd="1" destOrd="0" presId="urn:microsoft.com/office/officeart/2005/8/layout/process5"/>
    <dgm:cxn modelId="{145220FD-2B0A-44A0-A326-BB865FF8C8E8}" srcId="{6237EA1B-AA45-4AB8-B623-2F7378136A5B}" destId="{D106B59C-A465-41E2-9288-2CCEFE9711B4}" srcOrd="1" destOrd="0" parTransId="{47001558-2C6C-4AB0-B92A-A3CC38F402A5}" sibTransId="{679CCC36-3B74-41A9-994C-1EDC0C8784BD}"/>
    <dgm:cxn modelId="{C72EEAFF-CECF-48DC-8C0E-464BABD4FCB7}" type="presOf" srcId="{116DDB3F-0DFA-441A-B2C6-1B37428415B2}" destId="{00D8B81A-3686-4913-80A3-0A59831D710B}" srcOrd="0" destOrd="0" presId="urn:microsoft.com/office/officeart/2005/8/layout/process5"/>
    <dgm:cxn modelId="{686FEC4C-7E45-4FEA-A453-DA0A76985F11}" type="presParOf" srcId="{FCEB3D7D-5A83-474D-BB69-D27F5E2232AF}" destId="{9B7FA662-63C5-4993-A897-119372153533}" srcOrd="0" destOrd="0" presId="urn:microsoft.com/office/officeart/2005/8/layout/process5"/>
    <dgm:cxn modelId="{BF48D790-5289-4DA6-B20B-A9AC2C1CE9C8}" type="presParOf" srcId="{FCEB3D7D-5A83-474D-BB69-D27F5E2232AF}" destId="{627CC778-A9BE-431D-A38C-A87ED269D715}" srcOrd="1" destOrd="0" presId="urn:microsoft.com/office/officeart/2005/8/layout/process5"/>
    <dgm:cxn modelId="{9CC4DB8A-4814-437E-8FA6-490FEC5E5CCA}" type="presParOf" srcId="{627CC778-A9BE-431D-A38C-A87ED269D715}" destId="{95C04435-1D54-42F5-9F00-097257E3A6ED}" srcOrd="0" destOrd="0" presId="urn:microsoft.com/office/officeart/2005/8/layout/process5"/>
    <dgm:cxn modelId="{3ACBBE58-CE5D-4B02-815D-6C331110E4A8}" type="presParOf" srcId="{FCEB3D7D-5A83-474D-BB69-D27F5E2232AF}" destId="{DF7C8BB3-C775-4115-811A-42B761E8ED4C}" srcOrd="2" destOrd="0" presId="urn:microsoft.com/office/officeart/2005/8/layout/process5"/>
    <dgm:cxn modelId="{956BC227-0618-41DF-9A75-58661F08583B}" type="presParOf" srcId="{FCEB3D7D-5A83-474D-BB69-D27F5E2232AF}" destId="{6E95938F-3F02-4C22-8D8A-FBC8EF69060A}" srcOrd="3" destOrd="0" presId="urn:microsoft.com/office/officeart/2005/8/layout/process5"/>
    <dgm:cxn modelId="{126E2F61-9243-4339-B7D7-82D0D695EE28}" type="presParOf" srcId="{6E95938F-3F02-4C22-8D8A-FBC8EF69060A}" destId="{846FFE62-E7A2-4D2F-95D6-8EF783EB30BB}" srcOrd="0" destOrd="0" presId="urn:microsoft.com/office/officeart/2005/8/layout/process5"/>
    <dgm:cxn modelId="{87B4FE30-D0BF-4772-9938-445B4271AF18}" type="presParOf" srcId="{FCEB3D7D-5A83-474D-BB69-D27F5E2232AF}" destId="{00D8B81A-3686-4913-80A3-0A59831D710B}" srcOrd="4" destOrd="0" presId="urn:microsoft.com/office/officeart/2005/8/layout/process5"/>
    <dgm:cxn modelId="{A26CFFC2-FD1C-4DCA-B183-0BB5A35C0F4A}" type="presParOf" srcId="{FCEB3D7D-5A83-474D-BB69-D27F5E2232AF}" destId="{25FF38EB-0366-4CBD-9642-B284BB8DF3FF}" srcOrd="5" destOrd="0" presId="urn:microsoft.com/office/officeart/2005/8/layout/process5"/>
    <dgm:cxn modelId="{704A95A4-A90B-4541-B611-ED45CB6C47BC}" type="presParOf" srcId="{25FF38EB-0366-4CBD-9642-B284BB8DF3FF}" destId="{4398196E-B9F4-45DF-B4CA-F6B3854F2D15}" srcOrd="0" destOrd="0" presId="urn:microsoft.com/office/officeart/2005/8/layout/process5"/>
    <dgm:cxn modelId="{E8551C28-BE6F-4670-9548-65CF08394C48}" type="presParOf" srcId="{FCEB3D7D-5A83-474D-BB69-D27F5E2232AF}" destId="{2D004042-A05E-457C-AAAE-10458FBFC44C}" srcOrd="6" destOrd="0" presId="urn:microsoft.com/office/officeart/2005/8/layout/process5"/>
    <dgm:cxn modelId="{66EB46A4-D33B-44B6-81FE-E1E8F322A23E}" type="presParOf" srcId="{FCEB3D7D-5A83-474D-BB69-D27F5E2232AF}" destId="{2F1DB39F-82C3-4530-8462-3C39279FA6AD}" srcOrd="7" destOrd="0" presId="urn:microsoft.com/office/officeart/2005/8/layout/process5"/>
    <dgm:cxn modelId="{26751573-3BBA-4B93-9BC5-B002D084F312}" type="presParOf" srcId="{2F1DB39F-82C3-4530-8462-3C39279FA6AD}" destId="{541EA252-E2FF-4A77-9722-2B52EA32BB7C}" srcOrd="0" destOrd="0" presId="urn:microsoft.com/office/officeart/2005/8/layout/process5"/>
    <dgm:cxn modelId="{BC7D74F2-276E-4032-9E10-42E85D325732}" type="presParOf" srcId="{FCEB3D7D-5A83-474D-BB69-D27F5E2232AF}" destId="{AAA0E7A4-1D87-455F-A46A-EEFC14A8B68F}" srcOrd="8"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7FA662-63C5-4993-A897-119372153533}">
      <dsp:nvSpPr>
        <dsp:cNvPr id="0" name=""/>
        <dsp:cNvSpPr/>
      </dsp:nvSpPr>
      <dsp:spPr>
        <a:xfrm>
          <a:off x="5318" y="723636"/>
          <a:ext cx="1648708" cy="989225"/>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Value Delivered</a:t>
          </a:r>
          <a:endParaRPr lang="en-US" sz="1200" kern="1200"/>
        </a:p>
      </dsp:txBody>
      <dsp:txXfrm>
        <a:off x="34291" y="752609"/>
        <a:ext cx="1590762" cy="931279"/>
      </dsp:txXfrm>
    </dsp:sp>
    <dsp:sp modelId="{627CC778-A9BE-431D-A38C-A87ED269D715}">
      <dsp:nvSpPr>
        <dsp:cNvPr id="0" name=""/>
        <dsp:cNvSpPr/>
      </dsp:nvSpPr>
      <dsp:spPr>
        <a:xfrm>
          <a:off x="1799113" y="1013809"/>
          <a:ext cx="349526" cy="4088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1799113" y="1095585"/>
        <a:ext cx="244668" cy="245327"/>
      </dsp:txXfrm>
    </dsp:sp>
    <dsp:sp modelId="{DF7C8BB3-C775-4115-811A-42B761E8ED4C}">
      <dsp:nvSpPr>
        <dsp:cNvPr id="0" name=""/>
        <dsp:cNvSpPr/>
      </dsp:nvSpPr>
      <dsp:spPr>
        <a:xfrm>
          <a:off x="2313510" y="723636"/>
          <a:ext cx="1648708" cy="989225"/>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Time Reduction: Automated calculations and workflows accelerate processing</a:t>
          </a:r>
          <a:endParaRPr lang="en-US" sz="1200" kern="1200"/>
        </a:p>
      </dsp:txBody>
      <dsp:txXfrm>
        <a:off x="2342483" y="752609"/>
        <a:ext cx="1590762" cy="931279"/>
      </dsp:txXfrm>
    </dsp:sp>
    <dsp:sp modelId="{6E95938F-3F02-4C22-8D8A-FBC8EF69060A}">
      <dsp:nvSpPr>
        <dsp:cNvPr id="0" name=""/>
        <dsp:cNvSpPr/>
      </dsp:nvSpPr>
      <dsp:spPr>
        <a:xfrm>
          <a:off x="4107305" y="1013809"/>
          <a:ext cx="349526" cy="4088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4107305" y="1095585"/>
        <a:ext cx="244668" cy="245327"/>
      </dsp:txXfrm>
    </dsp:sp>
    <dsp:sp modelId="{00D8B81A-3686-4913-80A3-0A59831D710B}">
      <dsp:nvSpPr>
        <dsp:cNvPr id="0" name=""/>
        <dsp:cNvSpPr/>
      </dsp:nvSpPr>
      <dsp:spPr>
        <a:xfrm>
          <a:off x="4621703" y="723636"/>
          <a:ext cx="1648708" cy="989225"/>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Zero Calculation Errors: System validates all inputs and auto-computes totals</a:t>
          </a:r>
          <a:endParaRPr lang="en-US" sz="1200" kern="1200"/>
        </a:p>
      </dsp:txBody>
      <dsp:txXfrm>
        <a:off x="4650676" y="752609"/>
        <a:ext cx="1590762" cy="931279"/>
      </dsp:txXfrm>
    </dsp:sp>
    <dsp:sp modelId="{25FF38EB-0366-4CBD-9642-B284BB8DF3FF}">
      <dsp:nvSpPr>
        <dsp:cNvPr id="0" name=""/>
        <dsp:cNvSpPr/>
      </dsp:nvSpPr>
      <dsp:spPr>
        <a:xfrm>
          <a:off x="6415498" y="1013809"/>
          <a:ext cx="349526" cy="4088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6415498" y="1095585"/>
        <a:ext cx="244668" cy="245327"/>
      </dsp:txXfrm>
    </dsp:sp>
    <dsp:sp modelId="{2D004042-A05E-457C-AAAE-10458FBFC44C}">
      <dsp:nvSpPr>
        <dsp:cNvPr id="0" name=""/>
        <dsp:cNvSpPr/>
      </dsp:nvSpPr>
      <dsp:spPr>
        <a:xfrm>
          <a:off x="6929895" y="723636"/>
          <a:ext cx="1648708" cy="989225"/>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Real-Time Tracking: Live status updates and comprehensive dashboards</a:t>
          </a:r>
          <a:endParaRPr lang="en-US" sz="1200" kern="1200"/>
        </a:p>
      </dsp:txBody>
      <dsp:txXfrm>
        <a:off x="6958868" y="752609"/>
        <a:ext cx="1590762" cy="931279"/>
      </dsp:txXfrm>
    </dsp:sp>
    <dsp:sp modelId="{2F1DB39F-82C3-4530-8462-3C39279FA6AD}">
      <dsp:nvSpPr>
        <dsp:cNvPr id="0" name=""/>
        <dsp:cNvSpPr/>
      </dsp:nvSpPr>
      <dsp:spPr>
        <a:xfrm>
          <a:off x="8723690" y="1013809"/>
          <a:ext cx="349526" cy="4088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8723690" y="1095585"/>
        <a:ext cx="244668" cy="245327"/>
      </dsp:txXfrm>
    </dsp:sp>
    <dsp:sp modelId="{AAA0E7A4-1D87-455F-A46A-EEFC14A8B68F}">
      <dsp:nvSpPr>
        <dsp:cNvPr id="0" name=""/>
        <dsp:cNvSpPr/>
      </dsp:nvSpPr>
      <dsp:spPr>
        <a:xfrm>
          <a:off x="9238087" y="723636"/>
          <a:ext cx="1648708" cy="989225"/>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Cost Savings: Reduced administrative overhead and paper-based expenses</a:t>
          </a:r>
          <a:endParaRPr lang="en-US" sz="1200" kern="1200"/>
        </a:p>
      </dsp:txBody>
      <dsp:txXfrm>
        <a:off x="9267060" y="752609"/>
        <a:ext cx="1590762" cy="931279"/>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11/21/2025</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eg>
</file>

<file path=ppt/media/image14.png>
</file>

<file path=ppt/media/image2.jpg>
</file>

<file path=ppt/media/image3.jpeg>
</file>

<file path=ppt/media/image4.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11/21/2025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a:t>
            </a:fld>
            <a:endParaRPr lang="en-US" dirty="0"/>
          </a:p>
        </p:txBody>
      </p:sp>
    </p:spTree>
    <p:extLst>
      <p:ext uri="{BB962C8B-B14F-4D97-AF65-F5344CB8AC3E}">
        <p14:creationId xmlns:p14="http://schemas.microsoft.com/office/powerpoint/2010/main" val="245177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10</a:t>
            </a:fld>
            <a:endParaRPr lang="en-US" dirty="0"/>
          </a:p>
        </p:txBody>
      </p:sp>
    </p:spTree>
    <p:extLst>
      <p:ext uri="{BB962C8B-B14F-4D97-AF65-F5344CB8AC3E}">
        <p14:creationId xmlns:p14="http://schemas.microsoft.com/office/powerpoint/2010/main" val="4248099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11</a:t>
            </a:fld>
            <a:endParaRPr lang="en-US" dirty="0"/>
          </a:p>
        </p:txBody>
      </p:sp>
    </p:spTree>
    <p:extLst>
      <p:ext uri="{BB962C8B-B14F-4D97-AF65-F5344CB8AC3E}">
        <p14:creationId xmlns:p14="http://schemas.microsoft.com/office/powerpoint/2010/main" val="4001584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12</a:t>
            </a:fld>
            <a:endParaRPr lang="en-US" dirty="0"/>
          </a:p>
        </p:txBody>
      </p:sp>
    </p:spTree>
    <p:extLst>
      <p:ext uri="{BB962C8B-B14F-4D97-AF65-F5344CB8AC3E}">
        <p14:creationId xmlns:p14="http://schemas.microsoft.com/office/powerpoint/2010/main" val="3970393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13</a:t>
            </a:fld>
            <a:endParaRPr lang="en-US" dirty="0"/>
          </a:p>
        </p:txBody>
      </p:sp>
    </p:spTree>
    <p:extLst>
      <p:ext uri="{BB962C8B-B14F-4D97-AF65-F5344CB8AC3E}">
        <p14:creationId xmlns:p14="http://schemas.microsoft.com/office/powerpoint/2010/main" val="803951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a:t>
            </a:fld>
            <a:endParaRPr lang="en-US" dirty="0"/>
          </a:p>
        </p:txBody>
      </p:sp>
    </p:spTree>
    <p:extLst>
      <p:ext uri="{BB962C8B-B14F-4D97-AF65-F5344CB8AC3E}">
        <p14:creationId xmlns:p14="http://schemas.microsoft.com/office/powerpoint/2010/main" val="303961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3</a:t>
            </a:fld>
            <a:endParaRPr lang="en-US" dirty="0"/>
          </a:p>
        </p:txBody>
      </p:sp>
    </p:spTree>
    <p:extLst>
      <p:ext uri="{BB962C8B-B14F-4D97-AF65-F5344CB8AC3E}">
        <p14:creationId xmlns:p14="http://schemas.microsoft.com/office/powerpoint/2010/main" val="2746375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4</a:t>
            </a:fld>
            <a:endParaRPr lang="en-US" dirty="0"/>
          </a:p>
        </p:txBody>
      </p:sp>
    </p:spTree>
    <p:extLst>
      <p:ext uri="{BB962C8B-B14F-4D97-AF65-F5344CB8AC3E}">
        <p14:creationId xmlns:p14="http://schemas.microsoft.com/office/powerpoint/2010/main" val="1487654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5</a:t>
            </a:fld>
            <a:endParaRPr lang="en-US" dirty="0"/>
          </a:p>
        </p:txBody>
      </p:sp>
    </p:spTree>
    <p:extLst>
      <p:ext uri="{BB962C8B-B14F-4D97-AF65-F5344CB8AC3E}">
        <p14:creationId xmlns:p14="http://schemas.microsoft.com/office/powerpoint/2010/main" val="1184177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6</a:t>
            </a:fld>
            <a:endParaRPr lang="en-US" dirty="0"/>
          </a:p>
        </p:txBody>
      </p:sp>
    </p:spTree>
    <p:extLst>
      <p:ext uri="{BB962C8B-B14F-4D97-AF65-F5344CB8AC3E}">
        <p14:creationId xmlns:p14="http://schemas.microsoft.com/office/powerpoint/2010/main" val="3168907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7</a:t>
            </a:fld>
            <a:endParaRPr lang="en-US" dirty="0"/>
          </a:p>
        </p:txBody>
      </p:sp>
    </p:spTree>
    <p:extLst>
      <p:ext uri="{BB962C8B-B14F-4D97-AF65-F5344CB8AC3E}">
        <p14:creationId xmlns:p14="http://schemas.microsoft.com/office/powerpoint/2010/main" val="2005148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8</a:t>
            </a:fld>
            <a:endParaRPr lang="en-US" dirty="0"/>
          </a:p>
        </p:txBody>
      </p:sp>
    </p:spTree>
    <p:extLst>
      <p:ext uri="{BB962C8B-B14F-4D97-AF65-F5344CB8AC3E}">
        <p14:creationId xmlns:p14="http://schemas.microsoft.com/office/powerpoint/2010/main" val="2438960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9</a:t>
            </a:fld>
            <a:endParaRPr lang="en-US" dirty="0"/>
          </a:p>
        </p:txBody>
      </p:sp>
    </p:spTree>
    <p:extLst>
      <p:ext uri="{BB962C8B-B14F-4D97-AF65-F5344CB8AC3E}">
        <p14:creationId xmlns:p14="http://schemas.microsoft.com/office/powerpoint/2010/main" val="2279267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0872938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716214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911786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dirty="0"/>
              <a:t>Click icon to add picture</a:t>
            </a:r>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548640" anchor="b" anchorCtr="0">
            <a:noAutofit/>
          </a:bodyPr>
          <a:lstStyle>
            <a:lvl1pPr>
              <a:defRPr/>
            </a:lvl1pPr>
          </a:lstStyle>
          <a:p>
            <a:r>
              <a:rPr lang="en-US" sz="5400" dirty="0">
                <a:solidFill>
                  <a:schemeClr val="tx1"/>
                </a:solidFill>
              </a:rPr>
              <a:t>Click to add title</a:t>
            </a:r>
          </a:p>
        </p:txBody>
      </p:sp>
    </p:spTree>
    <p:extLst>
      <p:ext uri="{BB962C8B-B14F-4D97-AF65-F5344CB8AC3E}">
        <p14:creationId xmlns:p14="http://schemas.microsoft.com/office/powerpoint/2010/main" val="13729407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08201"/>
            <a:ext cx="10058399" cy="3760891"/>
          </a:xfrm>
        </p:spPr>
        <p:txBody>
          <a:bodyPr lIns="91440">
            <a:normAutofit/>
          </a:bodyPr>
          <a:lstStyle>
            <a:lvl1pPr marL="347472" indent="-347472">
              <a:spcBef>
                <a:spcPts val="1200"/>
              </a:spcBef>
              <a:spcAft>
                <a:spcPts val="200"/>
              </a:spcAft>
              <a:buFont typeface="Arial" panose="020B0604020202020204" pitchFamily="34" charset="0"/>
              <a:buChar char="•"/>
              <a:defRPr sz="3000"/>
            </a:lvl1pPr>
            <a:lvl2pPr>
              <a:spcBef>
                <a:spcPts val="1200"/>
              </a:spcBef>
              <a:spcAft>
                <a:spcPts val="200"/>
              </a:spcAft>
              <a:defRPr sz="3000"/>
            </a:lvl2pPr>
            <a:lvl3pPr>
              <a:spcBef>
                <a:spcPts val="1200"/>
              </a:spcBef>
              <a:spcAft>
                <a:spcPts val="200"/>
              </a:spcAft>
              <a:defRPr sz="3000"/>
            </a:lvl3pPr>
            <a:lvl4pPr>
              <a:spcBef>
                <a:spcPts val="1200"/>
              </a:spcBef>
              <a:spcAft>
                <a:spcPts val="200"/>
              </a:spcAft>
              <a:defRPr sz="3000"/>
            </a:lvl4pPr>
            <a:lvl5pPr>
              <a:spcBef>
                <a:spcPts val="1200"/>
              </a:spcBef>
              <a:spcAft>
                <a:spcPts val="200"/>
              </a:spcAft>
              <a:defRPr sz="3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38049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dirty="0"/>
              <a:t>Click icon to add picture</a:t>
            </a:r>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4654297" y="2705101"/>
            <a:ext cx="7537703" cy="2926080"/>
          </a:xfrm>
          <a:solidFill>
            <a:schemeClr val="bg1">
              <a:alpha val="93000"/>
            </a:schemeClr>
          </a:solidFill>
        </p:spPr>
        <p:txBody>
          <a:bodyPr lIns="822960" tIns="274320" rIns="822960" bIns="548640" anchor="b" anchorCtr="0">
            <a:noAutofit/>
          </a:bodyPr>
          <a:lstStyle>
            <a:lvl1pPr>
              <a:lnSpc>
                <a:spcPct val="80000"/>
              </a:lnSpc>
              <a:defRPr sz="4800"/>
            </a:lvl1pPr>
          </a:lstStyle>
          <a:p>
            <a:r>
              <a:rPr lang="en-US" sz="5400" dirty="0">
                <a:solidFill>
                  <a:schemeClr val="tx1"/>
                </a:solidFill>
              </a:rPr>
              <a:t>Click to add title</a:t>
            </a:r>
          </a:p>
        </p:txBody>
      </p:sp>
    </p:spTree>
    <p:extLst>
      <p:ext uri="{BB962C8B-B14F-4D97-AF65-F5344CB8AC3E}">
        <p14:creationId xmlns:p14="http://schemas.microsoft.com/office/powerpoint/2010/main" val="37977500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Section Break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7DBCCDB-B58C-45B3-9E63-49F7B0819260}"/>
              </a:ext>
              <a:ext uri="{C183D7F6-B498-43B3-948B-1728B52AA6E4}">
                <adec:decorative xmlns:adec="http://schemas.microsoft.com/office/drawing/2017/decorative" val="1"/>
              </a:ext>
            </a:extLst>
          </p:cNvPr>
          <p:cNvSpPr/>
          <p:nvPr userDrawn="1"/>
        </p:nvSpPr>
        <p:spPr bwMode="white">
          <a:xfrm>
            <a:off x="0" y="4334005"/>
            <a:ext cx="12192000" cy="252399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E244128-E256-C1DC-AC6D-2BF10AC410DF}"/>
              </a:ext>
            </a:extLst>
          </p:cNvPr>
          <p:cNvSpPr>
            <a:spLocks noGrp="1"/>
          </p:cNvSpPr>
          <p:nvPr>
            <p:ph type="title" hasCustomPrompt="1"/>
          </p:nvPr>
        </p:nvSpPr>
        <p:spPr>
          <a:xfrm>
            <a:off x="1065212" y="4609578"/>
            <a:ext cx="10058400" cy="1295922"/>
          </a:xfrm>
        </p:spPr>
        <p:txBody>
          <a:bodyPr>
            <a:normAutofit/>
          </a:bodyPr>
          <a:lstStyle>
            <a:lvl1pPr>
              <a:defRPr sz="4800">
                <a:solidFill>
                  <a:schemeClr val="bg1"/>
                </a:solidFill>
              </a:defRPr>
            </a:lvl1pPr>
          </a:lstStyle>
          <a:p>
            <a:r>
              <a:rPr lang="en-US" dirty="0"/>
              <a:t>Click to add title</a:t>
            </a: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hasCustomPrompt="1"/>
          </p:nvPr>
        </p:nvSpPr>
        <p:spPr>
          <a:xfrm>
            <a:off x="1065212" y="5943600"/>
            <a:ext cx="10058400" cy="914400"/>
          </a:xfrm>
        </p:spPr>
        <p:txBody>
          <a:bodyPr lIns="91440">
            <a:normAutofit/>
          </a:bodyPr>
          <a:lstStyle>
            <a:lvl1pPr marL="0" indent="0">
              <a:buNone/>
              <a:defRPr sz="2400">
                <a:solidFill>
                  <a:schemeClr val="bg1"/>
                </a:solidFill>
              </a:defRPr>
            </a:lvl1pPr>
          </a:lstStyle>
          <a:p>
            <a:r>
              <a:rPr lang="en-US" sz="1500" dirty="0">
                <a:solidFill>
                  <a:schemeClr val="bg1"/>
                </a:solidFill>
              </a:rPr>
              <a:t>Click to add subtitle</a:t>
            </a: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355723"/>
          </a:xfrm>
          <a:solidFill>
            <a:schemeClr val="accent6"/>
          </a:solidFill>
        </p:spPr>
        <p:txBody>
          <a:bodyPr>
            <a:normAutofit/>
          </a:bodyPr>
          <a:lstStyle>
            <a:lvl1pPr algn="ctr">
              <a:defRPr sz="1600"/>
            </a:lvl1pPr>
          </a:lstStyle>
          <a:p>
            <a:r>
              <a:rPr lang="en-US" dirty="0"/>
              <a:t>Click icon to add picture</a:t>
            </a:r>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355723"/>
          </a:xfrm>
          <a:solidFill>
            <a:schemeClr val="accent6"/>
          </a:solidFill>
        </p:spPr>
        <p:txBody>
          <a:bodyPr>
            <a:normAutofit/>
          </a:bodyPr>
          <a:lstStyle>
            <a:lvl1pPr algn="ctr">
              <a:defRPr sz="1600"/>
            </a:lvl1pPr>
          </a:lstStyle>
          <a:p>
            <a:r>
              <a:rPr lang="en-US" dirty="0"/>
              <a:t>Click icon to add picture</a:t>
            </a:r>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355723"/>
          </a:xfrm>
          <a:solidFill>
            <a:schemeClr val="accent6"/>
          </a:solidFill>
        </p:spPr>
        <p:txBody>
          <a:bodyPr>
            <a:normAutofit/>
          </a:bodyPr>
          <a:lstStyle>
            <a:lvl1pPr algn="ctr">
              <a:defRPr sz="1600"/>
            </a:lvl1pPr>
          </a:lstStyle>
          <a:p>
            <a:r>
              <a:rPr lang="en-US" dirty="0"/>
              <a:t>Click icon to add picture</a:t>
            </a:r>
          </a:p>
        </p:txBody>
      </p:sp>
    </p:spTree>
    <p:extLst>
      <p:ext uri="{BB962C8B-B14F-4D97-AF65-F5344CB8AC3E}">
        <p14:creationId xmlns:p14="http://schemas.microsoft.com/office/powerpoint/2010/main" val="286980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3">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82849"/>
            <a:ext cx="10058399" cy="3956692"/>
          </a:xfrm>
        </p:spPr>
        <p:txBody>
          <a:bodyPr lIns="91440">
            <a:normAutofit/>
          </a:bodyPr>
          <a:lstStyle>
            <a:lvl1pPr marL="0" indent="0">
              <a:spcBef>
                <a:spcPts val="1200"/>
              </a:spcBef>
              <a:spcAft>
                <a:spcPts val="200"/>
              </a:spcAft>
              <a:buFont typeface="Arial" panose="020B0604020202020204" pitchFamily="34" charset="0"/>
              <a:buNone/>
              <a:defRPr sz="2400"/>
            </a:lvl1pPr>
            <a:lvl2pPr marL="384048" indent="-182880">
              <a:spcBef>
                <a:spcPts val="1200"/>
              </a:spcBef>
              <a:spcAft>
                <a:spcPts val="200"/>
              </a:spcAft>
              <a:buClr>
                <a:schemeClr val="accent2"/>
              </a:buClr>
              <a:buFont typeface="Arial" panose="020B0604020202020204" pitchFamily="34" charset="0"/>
              <a:buChar char="•"/>
              <a:defRPr sz="2400"/>
            </a:lvl2pPr>
            <a:lvl3pPr>
              <a:spcBef>
                <a:spcPts val="1200"/>
              </a:spcBef>
              <a:spcAft>
                <a:spcPts val="200"/>
              </a:spcAft>
              <a:defRPr sz="2400"/>
            </a:lvl3pPr>
            <a:lvl4pPr>
              <a:spcBef>
                <a:spcPts val="1200"/>
              </a:spcBef>
              <a:spcAft>
                <a:spcPts val="200"/>
              </a:spcAft>
              <a:defRPr sz="2400"/>
            </a:lvl4pPr>
            <a:lvl5pPr>
              <a:spcBef>
                <a:spcPts val="1200"/>
              </a:spcBef>
              <a:spcAft>
                <a:spcPts val="200"/>
              </a:spcAft>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54148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dirty="0"/>
              <a:t>Click icon to add picture</a:t>
            </a:r>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822960" anchor="b" anchorCtr="0">
            <a:noAutofit/>
          </a:bodyPr>
          <a:lstStyle>
            <a:lvl1pPr>
              <a:defRPr sz="4800"/>
            </a:lvl1pPr>
          </a:lstStyle>
          <a:p>
            <a:r>
              <a:rPr lang="en-US" sz="5400" dirty="0">
                <a:solidFill>
                  <a:schemeClr val="tx1"/>
                </a:solidFill>
              </a:rPr>
              <a:t>Click to add title</a:t>
            </a: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hasCustomPrompt="1"/>
          </p:nvPr>
        </p:nvSpPr>
        <p:spPr>
          <a:xfrm>
            <a:off x="845389" y="4735798"/>
            <a:ext cx="6692313" cy="845849"/>
          </a:xfrm>
        </p:spPr>
        <p:txBody>
          <a:bodyPr>
            <a:normAutofit/>
          </a:bodyPr>
          <a:lstStyle>
            <a:lvl1pPr marL="0" indent="0">
              <a:buNone/>
              <a:defRPr sz="2400"/>
            </a:lvl1pPr>
          </a:lstStyle>
          <a:p>
            <a:r>
              <a:rPr lang="en-US" dirty="0">
                <a:solidFill>
                  <a:schemeClr val="tx1"/>
                </a:solidFill>
              </a:rPr>
              <a:t>Click to add subtitle</a:t>
            </a:r>
          </a:p>
        </p:txBody>
      </p:sp>
    </p:spTree>
    <p:extLst>
      <p:ext uri="{BB962C8B-B14F-4D97-AF65-F5344CB8AC3E}">
        <p14:creationId xmlns:p14="http://schemas.microsoft.com/office/powerpoint/2010/main" val="1735422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2 Columns">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1" y="2183367"/>
            <a:ext cx="4998720"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Content Placeholder 11">
            <a:extLst>
              <a:ext uri="{FF2B5EF4-FFF2-40B4-BE49-F238E27FC236}">
                <a16:creationId xmlns:a16="http://schemas.microsoft.com/office/drawing/2014/main" id="{BEAF6B01-7E55-3A14-DE85-588680B0910B}"/>
              </a:ext>
            </a:extLst>
          </p:cNvPr>
          <p:cNvSpPr>
            <a:spLocks noGrp="1"/>
          </p:cNvSpPr>
          <p:nvPr>
            <p:ph idx="13" hasCustomPrompt="1"/>
          </p:nvPr>
        </p:nvSpPr>
        <p:spPr>
          <a:xfrm>
            <a:off x="6503438" y="2183367"/>
            <a:ext cx="4672294"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295665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and Content 2">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hasCustomPrompt="1"/>
          </p:nvPr>
        </p:nvSpPr>
        <p:spPr>
          <a:xfrm>
            <a:off x="1097279" y="286603"/>
            <a:ext cx="9966960" cy="1450757"/>
          </a:xfrm>
        </p:spPr>
        <p:txBody>
          <a:bodyPr/>
          <a:lstStyle>
            <a:lvl1pPr>
              <a:defRPr/>
            </a:lvl1pPr>
          </a:lstStyle>
          <a:p>
            <a:r>
              <a:rPr lang="en-US" dirty="0"/>
              <a:t>Click to add title</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1097280" y="2194560"/>
            <a:ext cx="6024003" cy="3754425"/>
          </a:xfrm>
        </p:spPr>
        <p:txBody>
          <a:bodyPr lIns="91440">
            <a:normAutofit/>
          </a:bodyPr>
          <a:lstStyle>
            <a:lvl1pPr marL="0" indent="0">
              <a:spcBef>
                <a:spcPts val="1200"/>
              </a:spcBef>
              <a:spcAft>
                <a:spcPts val="200"/>
              </a:spcAft>
              <a:buNone/>
              <a:defRPr sz="2400"/>
            </a:lvl1pPr>
            <a:lvl2pPr marL="347472" indent="-347472">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7406640" y="2194560"/>
            <a:ext cx="4067175" cy="3754425"/>
          </a:xfrm>
          <a:solidFill>
            <a:schemeClr val="tx1">
              <a:lumMod val="85000"/>
              <a:lumOff val="15000"/>
            </a:schemeClr>
          </a:solidFill>
        </p:spPr>
        <p:txBody>
          <a:bodyPr lIns="274320" tIns="274320" rIns="274320" bIns="274320">
            <a:normAutofit/>
          </a:bodyPr>
          <a:lstStyle>
            <a:lvl1pPr marL="512064" indent="-512064">
              <a:buClr>
                <a:schemeClr val="accent2"/>
              </a:buClr>
              <a:buFont typeface="+mj-lt"/>
              <a:buAutoNum type="arabicPeriod"/>
              <a:defRPr sz="2000">
                <a:solidFill>
                  <a:schemeClr val="bg1"/>
                </a:solidFill>
              </a:defRPr>
            </a:lvl1pPr>
            <a:lvl2pPr marL="658368" indent="-457200">
              <a:buClr>
                <a:schemeClr val="accent2"/>
              </a:buClr>
              <a:buFont typeface="+mj-lt"/>
              <a:buAutoNum type="arabicPeriod"/>
              <a:defRPr sz="2000">
                <a:solidFill>
                  <a:schemeClr val="bg1"/>
                </a:solidFill>
              </a:defRPr>
            </a:lvl2pPr>
            <a:lvl3pPr marL="841248" indent="-457200">
              <a:buClr>
                <a:schemeClr val="accent2"/>
              </a:buClr>
              <a:buFont typeface="+mj-lt"/>
              <a:buAutoNum type="arabicPeriod"/>
              <a:defRPr sz="2000">
                <a:solidFill>
                  <a:schemeClr val="bg1"/>
                </a:solidFill>
              </a:defRPr>
            </a:lvl3pPr>
            <a:lvl4pPr marL="1024128" indent="-457200">
              <a:buClr>
                <a:schemeClr val="accent2"/>
              </a:buClr>
              <a:buFont typeface="+mj-lt"/>
              <a:buAutoNum type="arabicPeriod"/>
              <a:defRPr sz="2000">
                <a:solidFill>
                  <a:schemeClr val="bg1"/>
                </a:solidFill>
              </a:defRPr>
            </a:lvl4pPr>
            <a:lvl5pPr marL="1207008" indent="-457200">
              <a:buClr>
                <a:schemeClr val="accent2"/>
              </a:buClr>
              <a:buFont typeface="+mj-lt"/>
              <a:buAutoNum type="arabicPeriod"/>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cxnSp>
        <p:nvCxnSpPr>
          <p:cNvPr id="5" name="Straight Connector 4">
            <a:extLst>
              <a:ext uri="{FF2B5EF4-FFF2-40B4-BE49-F238E27FC236}">
                <a16:creationId xmlns:a16="http://schemas.microsoft.com/office/drawing/2014/main" id="{D11493E3-605E-569A-BC16-ACFDDE98E130}"/>
              </a:ext>
              <a:ext uri="{C183D7F6-B498-43B3-948B-1728B52AA6E4}">
                <adec:decorative xmlns:adec="http://schemas.microsoft.com/office/drawing/2017/decorative" val="1"/>
              </a:ext>
            </a:extLst>
          </p:cNvPr>
          <p:cNvCxnSpPr/>
          <p:nvPr userDrawn="1"/>
        </p:nvCxnSpPr>
        <p:spPr>
          <a:xfrm>
            <a:off x="1097280"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1235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2589001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Title and Content and 2 Columns Lef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p:nvPr>
        </p:nvSpPr>
        <p:spPr>
          <a:xfrm>
            <a:off x="5131676" y="286603"/>
            <a:ext cx="6024004" cy="1788527"/>
          </a:xfrm>
        </p:spPr>
        <p:txBody>
          <a:bodyPr/>
          <a:lstStyle>
            <a:lvl1pPr>
              <a:defRPr/>
            </a:lvl1pPr>
          </a:lstStyle>
          <a:p>
            <a:endParaRPr lang="en-US" dirty="0"/>
          </a:p>
        </p:txBody>
      </p:sp>
      <p:cxnSp>
        <p:nvCxnSpPr>
          <p:cNvPr id="16" name="Straight Connector 15">
            <a:extLst>
              <a:ext uri="{FF2B5EF4-FFF2-40B4-BE49-F238E27FC236}">
                <a16:creationId xmlns:a16="http://schemas.microsoft.com/office/drawing/2014/main" id="{C6487FB7-F6EE-0454-5FB0-228B2EBCBD55}"/>
              </a:ext>
              <a:ext uri="{C183D7F6-B498-43B3-948B-1728B52AA6E4}">
                <adec:decorative xmlns:adec="http://schemas.microsoft.com/office/drawing/2017/decorative" val="1"/>
              </a:ext>
            </a:extLst>
          </p:cNvPr>
          <p:cNvCxnSpPr>
            <a:cxnSpLocks/>
          </p:cNvCxnSpPr>
          <p:nvPr userDrawn="1"/>
        </p:nvCxnSpPr>
        <p:spPr>
          <a:xfrm>
            <a:off x="5130366" y="2166571"/>
            <a:ext cx="6030126"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0">
            <a:extLst>
              <a:ext uri="{FF2B5EF4-FFF2-40B4-BE49-F238E27FC236}">
                <a16:creationId xmlns:a16="http://schemas.microsoft.com/office/drawing/2014/main" id="{7E27ABCA-7CD7-B1C6-D787-E3B8959F7FE4}"/>
              </a:ext>
            </a:extLst>
          </p:cNvPr>
          <p:cNvSpPr>
            <a:spLocks noGrp="1"/>
          </p:cNvSpPr>
          <p:nvPr>
            <p:ph sz="quarter" idx="15" hasCustomPrompt="1"/>
          </p:nvPr>
        </p:nvSpPr>
        <p:spPr>
          <a:xfrm>
            <a:off x="639763" y="287338"/>
            <a:ext cx="4067175" cy="2801123"/>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639763" y="3416796"/>
            <a:ext cx="4067175" cy="2801124"/>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5131676" y="2258012"/>
            <a:ext cx="6024003" cy="3959908"/>
          </a:xfrm>
        </p:spPr>
        <p:txBody>
          <a:bodyPr lIns="91440">
            <a:normAutofit/>
          </a:bodyPr>
          <a:lstStyle>
            <a:lvl1pPr marL="0" indent="0">
              <a:spcBef>
                <a:spcPts val="1200"/>
              </a:spcBef>
              <a:spcAft>
                <a:spcPts val="200"/>
              </a:spcAft>
              <a:buNone/>
              <a:defRPr sz="2400"/>
            </a:lvl1pPr>
            <a:lvl2pPr>
              <a:spcBef>
                <a:spcPts val="1200"/>
              </a:spcBef>
              <a:spcAft>
                <a:spcPts val="200"/>
              </a:spcAft>
              <a:defRPr sz="2000"/>
            </a:lvl2pPr>
            <a:lvl3pPr>
              <a:spcBef>
                <a:spcPts val="1200"/>
              </a:spcBef>
              <a:spcAft>
                <a:spcPts val="200"/>
              </a:spcAft>
              <a:defRPr sz="1600"/>
            </a:lvl3pPr>
            <a:lvl4pPr>
              <a:spcBef>
                <a:spcPts val="1200"/>
              </a:spcBef>
              <a:spcAft>
                <a:spcPts val="200"/>
              </a:spcAft>
              <a:defRPr sz="1600"/>
            </a:lvl4pPr>
            <a:lvl5pPr>
              <a:spcBef>
                <a:spcPts val="1200"/>
              </a:spcBef>
              <a:spcAft>
                <a:spcPts val="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69450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Content and Table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09674" y="286603"/>
            <a:ext cx="9946006" cy="1450757"/>
          </a:xfrm>
        </p:spPr>
        <p:txBody>
          <a:bodyPr lIns="0"/>
          <a:lstStyle>
            <a:lvl1pPr>
              <a:defRPr/>
            </a:lvl1pPr>
          </a:lstStyle>
          <a:p>
            <a:r>
              <a:rPr lang="en-US" dirty="0"/>
              <a:t>Click to add title</a:t>
            </a:r>
          </a:p>
        </p:txBody>
      </p:sp>
      <p:sp>
        <p:nvSpPr>
          <p:cNvPr id="3" name="Content Placeholder 2"/>
          <p:cNvSpPr>
            <a:spLocks noGrp="1"/>
          </p:cNvSpPr>
          <p:nvPr>
            <p:ph idx="1" hasCustomPrompt="1"/>
          </p:nvPr>
        </p:nvSpPr>
        <p:spPr>
          <a:xfrm>
            <a:off x="1209675" y="2286000"/>
            <a:ext cx="2391941" cy="3248567"/>
          </a:xfrm>
        </p:spPr>
        <p:txBody>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able Placeholder 5">
            <a:extLst>
              <a:ext uri="{FF2B5EF4-FFF2-40B4-BE49-F238E27FC236}">
                <a16:creationId xmlns:a16="http://schemas.microsoft.com/office/drawing/2014/main" id="{7AA6B9BC-99C6-B9CE-63BB-C79284371A4A}"/>
              </a:ext>
            </a:extLst>
          </p:cNvPr>
          <p:cNvSpPr>
            <a:spLocks noGrp="1"/>
          </p:cNvSpPr>
          <p:nvPr>
            <p:ph type="tbl" sz="quarter" idx="13"/>
          </p:nvPr>
        </p:nvSpPr>
        <p:spPr>
          <a:xfrm>
            <a:off x="3840163" y="2286000"/>
            <a:ext cx="7315200" cy="3248025"/>
          </a:xfrm>
        </p:spPr>
        <p:txBody>
          <a:bodyPr/>
          <a:lstStyle>
            <a:lvl1pPr>
              <a:defRPr/>
            </a:lvl1pPr>
          </a:lstStyle>
          <a:p>
            <a:r>
              <a:rPr lang="en-US" dirty="0"/>
              <a:t>Click icon to add table</a:t>
            </a:r>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091041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Final 1">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3DE7C46-EBCB-4558-B868-C6E743BAE1A2}"/>
              </a:ext>
              <a:ext uri="{C183D7F6-B498-43B3-948B-1728B52AA6E4}">
                <adec:decorative xmlns:adec="http://schemas.microsoft.com/office/drawing/2017/decorative" val="1"/>
              </a:ext>
            </a:extLst>
          </p:cNvPr>
          <p:cNvSpPr/>
          <p:nvPr userDrawn="1"/>
        </p:nvSpPr>
        <p:spPr>
          <a:xfrm>
            <a:off x="707474" y="640080"/>
            <a:ext cx="7229518" cy="511386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8">
            <a:extLst>
              <a:ext uri="{FF2B5EF4-FFF2-40B4-BE49-F238E27FC236}">
                <a16:creationId xmlns:a16="http://schemas.microsoft.com/office/drawing/2014/main" id="{ED5FBCAA-65CF-CE8D-2A57-F07A559D6169}"/>
              </a:ext>
            </a:extLst>
          </p:cNvPr>
          <p:cNvSpPr>
            <a:spLocks noGrp="1"/>
          </p:cNvSpPr>
          <p:nvPr>
            <p:ph type="title" hasCustomPrompt="1"/>
          </p:nvPr>
        </p:nvSpPr>
        <p:spPr>
          <a:xfrm>
            <a:off x="1035051" y="839520"/>
            <a:ext cx="6546596" cy="1729252"/>
          </a:xfrm>
        </p:spPr>
        <p:txBody>
          <a:bodyPr lIns="182880">
            <a:normAutofit/>
          </a:bodyPr>
          <a:lstStyle>
            <a:lvl1pPr>
              <a:defRPr sz="4800">
                <a:solidFill>
                  <a:schemeClr val="bg1"/>
                </a:solidFill>
              </a:defRPr>
            </a:lvl1pPr>
          </a:lstStyle>
          <a:p>
            <a:r>
              <a:rPr lang="en-US" dirty="0"/>
              <a:t>Click to add title</a:t>
            </a:r>
          </a:p>
        </p:txBody>
      </p:sp>
      <p:sp>
        <p:nvSpPr>
          <p:cNvPr id="5" name="Content Placeholder 6">
            <a:extLst>
              <a:ext uri="{FF2B5EF4-FFF2-40B4-BE49-F238E27FC236}">
                <a16:creationId xmlns:a16="http://schemas.microsoft.com/office/drawing/2014/main" id="{AA471100-D8FC-C6A3-1AB4-9E0BBF5AA83E}"/>
              </a:ext>
            </a:extLst>
          </p:cNvPr>
          <p:cNvSpPr>
            <a:spLocks noGrp="1"/>
          </p:cNvSpPr>
          <p:nvPr>
            <p:ph sz="quarter" idx="17" hasCustomPrompt="1"/>
          </p:nvPr>
        </p:nvSpPr>
        <p:spPr>
          <a:xfrm>
            <a:off x="1035050" y="2878052"/>
            <a:ext cx="3152775" cy="2557463"/>
          </a:xfrm>
        </p:spPr>
        <p:txBody>
          <a:bodyPr lIns="91440"/>
          <a:lstStyle>
            <a:lvl1pPr marL="0" indent="0">
              <a:buNone/>
              <a:defRPr sz="24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6">
            <a:extLst>
              <a:ext uri="{FF2B5EF4-FFF2-40B4-BE49-F238E27FC236}">
                <a16:creationId xmlns:a16="http://schemas.microsoft.com/office/drawing/2014/main" id="{31FFC008-9C4B-BB79-13EF-E3E28AF0285F}"/>
              </a:ext>
            </a:extLst>
          </p:cNvPr>
          <p:cNvSpPr>
            <a:spLocks noGrp="1"/>
          </p:cNvSpPr>
          <p:nvPr>
            <p:ph sz="quarter" idx="18" hasCustomPrompt="1"/>
          </p:nvPr>
        </p:nvSpPr>
        <p:spPr>
          <a:xfrm>
            <a:off x="4428872" y="2878052"/>
            <a:ext cx="3152775" cy="2557463"/>
          </a:xfrm>
        </p:spPr>
        <p:txBody>
          <a:bodyPr lIns="91440"/>
          <a:lstStyle>
            <a:lvl1pPr marL="0" indent="0">
              <a:buNone/>
              <a:defRPr sz="24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15">
            <a:extLst>
              <a:ext uri="{FF2B5EF4-FFF2-40B4-BE49-F238E27FC236}">
                <a16:creationId xmlns:a16="http://schemas.microsoft.com/office/drawing/2014/main" id="{24FE1E40-4668-3A25-AAEB-34B59D71BB2E}"/>
              </a:ext>
            </a:extLst>
          </p:cNvPr>
          <p:cNvSpPr>
            <a:spLocks noGrp="1"/>
          </p:cNvSpPr>
          <p:nvPr>
            <p:ph sz="quarter" idx="16" hasCustomPrompt="1"/>
          </p:nvPr>
        </p:nvSpPr>
        <p:spPr>
          <a:xfrm>
            <a:off x="8556170" y="839520"/>
            <a:ext cx="2600779" cy="4915168"/>
          </a:xfrm>
          <a:noFill/>
        </p:spPr>
        <p:txBody>
          <a:bodyPr/>
          <a:lstStyle>
            <a:lvl1pPr marL="457200" indent="-457200">
              <a:spcBef>
                <a:spcPts val="1200"/>
              </a:spcBef>
              <a:spcAft>
                <a:spcPts val="200"/>
              </a:spcAft>
              <a:buFont typeface="+mj-lt"/>
              <a:buAutoNum type="arabicPeriod"/>
              <a:defRPr/>
            </a:lvl1pPr>
            <a:lvl2pPr marL="544068" indent="-342900">
              <a:spcBef>
                <a:spcPts val="1200"/>
              </a:spcBef>
              <a:spcAft>
                <a:spcPts val="200"/>
              </a:spcAft>
              <a:buFont typeface="+mj-lt"/>
              <a:buAutoNum type="arabicPeriod"/>
              <a:defRPr/>
            </a:lvl2pPr>
            <a:lvl3pPr marL="726948" indent="-342900">
              <a:spcBef>
                <a:spcPts val="1200"/>
              </a:spcBef>
              <a:spcAft>
                <a:spcPts val="200"/>
              </a:spcAft>
              <a:buFont typeface="+mj-lt"/>
              <a:buAutoNum type="arabicPeriod"/>
              <a:defRPr/>
            </a:lvl3pPr>
            <a:lvl4pPr marL="909828" indent="-342900">
              <a:spcBef>
                <a:spcPts val="1200"/>
              </a:spcBef>
              <a:spcAft>
                <a:spcPts val="200"/>
              </a:spcAft>
              <a:buFont typeface="+mj-lt"/>
              <a:buAutoNum type="arabicPeriod"/>
              <a:defRPr/>
            </a:lvl4pPr>
            <a:lvl5pPr marL="1092708" indent="-342900">
              <a:spcBef>
                <a:spcPts val="1200"/>
              </a:spcBef>
              <a:spcAft>
                <a:spcPts val="200"/>
              </a:spcAft>
              <a:buFont typeface="+mj-lt"/>
              <a:buAutoNum type="arabicPeriod"/>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9E592754-9FDD-4637-8931-8898DCEA2DA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 name="Straight Connector 7">
            <a:extLst>
              <a:ext uri="{FF2B5EF4-FFF2-40B4-BE49-F238E27FC236}">
                <a16:creationId xmlns:a16="http://schemas.microsoft.com/office/drawing/2014/main" id="{4D4A9276-3942-47EA-B16C-FEF66FB6F290}"/>
              </a:ext>
              <a:ext uri="{C183D7F6-B498-43B3-948B-1728B52AA6E4}">
                <adec:decorative xmlns:adec="http://schemas.microsoft.com/office/drawing/2017/decorative" val="1"/>
              </a:ext>
            </a:extLst>
          </p:cNvPr>
          <p:cNvCxnSpPr>
            <a:cxnSpLocks/>
          </p:cNvCxnSpPr>
          <p:nvPr userDrawn="1"/>
        </p:nvCxnSpPr>
        <p:spPr>
          <a:xfrm>
            <a:off x="1092128" y="2723126"/>
            <a:ext cx="646743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88451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ab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09674" y="286603"/>
            <a:ext cx="9946006" cy="1450757"/>
          </a:xfrm>
        </p:spPr>
        <p:txBody>
          <a:bodyPr lIns="0"/>
          <a:lstStyle>
            <a:lvl1pPr>
              <a:defRPr/>
            </a:lvl1pPr>
          </a:lstStyle>
          <a:p>
            <a:r>
              <a:rPr lang="en-US" dirty="0"/>
              <a:t>Click to add title</a:t>
            </a:r>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Table Placeholder 5">
            <a:extLst>
              <a:ext uri="{FF2B5EF4-FFF2-40B4-BE49-F238E27FC236}">
                <a16:creationId xmlns:a16="http://schemas.microsoft.com/office/drawing/2014/main" id="{7AA6B9BC-99C6-B9CE-63BB-C79284371A4A}"/>
              </a:ext>
            </a:extLst>
          </p:cNvPr>
          <p:cNvSpPr>
            <a:spLocks noGrp="1"/>
          </p:cNvSpPr>
          <p:nvPr>
            <p:ph type="tbl" sz="quarter" idx="13"/>
          </p:nvPr>
        </p:nvSpPr>
        <p:spPr>
          <a:xfrm>
            <a:off x="1209357" y="2313432"/>
            <a:ext cx="9946006" cy="3670837"/>
          </a:xfrm>
        </p:spPr>
        <p:txBody>
          <a:bodyPr/>
          <a:lstStyle>
            <a:lvl1pPr>
              <a:defRPr/>
            </a:lvl1pPr>
          </a:lstStyle>
          <a:p>
            <a:r>
              <a:rPr lang="en-US" dirty="0"/>
              <a:t>Click icon to add table</a:t>
            </a:r>
          </a:p>
        </p:txBody>
      </p:sp>
    </p:spTree>
    <p:extLst>
      <p:ext uri="{BB962C8B-B14F-4D97-AF65-F5344CB8AC3E}">
        <p14:creationId xmlns:p14="http://schemas.microsoft.com/office/powerpoint/2010/main" val="1374726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hasCustomPrompt="1"/>
          </p:nvPr>
        </p:nvSpPr>
        <p:spPr>
          <a:xfrm>
            <a:off x="7859485" y="640080"/>
            <a:ext cx="3690257" cy="2450676"/>
          </a:xfrm>
        </p:spPr>
        <p:txBody>
          <a:bodyPr>
            <a:normAutofit/>
          </a:bodyPr>
          <a:lstStyle>
            <a:lvl1pPr>
              <a:defRPr/>
            </a:lvl1pPr>
          </a:lstStyle>
          <a:p>
            <a:r>
              <a:rPr lang="en-US" dirty="0"/>
              <a:t>Click to add title</a:t>
            </a:r>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3255512"/>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normAutofit/>
          </a:bodyPr>
          <a:lstStyle>
            <a:lvl1pPr algn="ctr">
              <a:defRPr sz="1800"/>
            </a:lvl1pPr>
          </a:lstStyle>
          <a:p>
            <a:r>
              <a:rPr lang="en-US" dirty="0"/>
              <a:t>Click icon to add picture</a:t>
            </a:r>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hasCustomPrompt="1"/>
          </p:nvPr>
        </p:nvSpPr>
        <p:spPr>
          <a:xfrm>
            <a:off x="7859485" y="3429000"/>
            <a:ext cx="3690257" cy="2440094"/>
          </a:xfrm>
        </p:spPr>
        <p:txBody>
          <a:bodyPr lIns="91440">
            <a:normAutofit/>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88166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a:t>Presentation Title</a:t>
            </a:r>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542077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4056976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3965835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a:t>20XX</a:t>
            </a:r>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5173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6FF019D2-CB34-E24B-FDD0-FA349C59B059}"/>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33658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a:t>20XX</a:t>
            </a:r>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9658366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6" name="Footer Placeholder 5"/>
          <p:cNvSpPr>
            <a:spLocks noGrp="1"/>
          </p:cNvSpPr>
          <p:nvPr>
            <p:ph type="ftr" sz="quarter" idx="11"/>
          </p:nvPr>
        </p:nvSpPr>
        <p:spPr>
          <a:xfrm>
            <a:off x="1097279" y="6446838"/>
            <a:ext cx="681826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1724679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a:t>20XX</a:t>
            </a:r>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8255074"/>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 id="2147483782" r:id="rId18"/>
    <p:sldLayoutId id="2147483783" r:id="rId19"/>
    <p:sldLayoutId id="2147483784" r:id="rId20"/>
    <p:sldLayoutId id="2147483785" r:id="rId21"/>
    <p:sldLayoutId id="2147483786" r:id="rId22"/>
    <p:sldLayoutId id="2147483787" r:id="rId23"/>
    <p:sldLayoutId id="2147483788" r:id="rId24"/>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24.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jpeg"/><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0.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 group of people sitting at a table">
            <a:extLst>
              <a:ext uri="{FF2B5EF4-FFF2-40B4-BE49-F238E27FC236}">
                <a16:creationId xmlns:a16="http://schemas.microsoft.com/office/drawing/2014/main" id="{6BEAD192-141F-FDDE-021B-8674B81EECD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p:pic>
      <p:sp>
        <p:nvSpPr>
          <p:cNvPr id="6" name="Title 5">
            <a:extLst>
              <a:ext uri="{FF2B5EF4-FFF2-40B4-BE49-F238E27FC236}">
                <a16:creationId xmlns:a16="http://schemas.microsoft.com/office/drawing/2014/main" id="{8C834208-78D3-55FF-0568-AC7434753C76}"/>
              </a:ext>
            </a:extLst>
          </p:cNvPr>
          <p:cNvSpPr>
            <a:spLocks noGrp="1"/>
          </p:cNvSpPr>
          <p:nvPr>
            <p:ph type="ctrTitle"/>
          </p:nvPr>
        </p:nvSpPr>
        <p:spPr>
          <a:xfrm>
            <a:off x="0" y="1442684"/>
            <a:ext cx="8072240" cy="4188497"/>
          </a:xfrm>
        </p:spPr>
        <p:txBody>
          <a:bodyPr/>
          <a:lstStyle/>
          <a:p>
            <a:r>
              <a:rPr lang="en-US" sz="2400" b="1" dirty="0">
                <a:solidFill>
                  <a:srgbClr val="0F1115"/>
                </a:solidFill>
                <a:latin typeface="Palatino Linotype"/>
                <a:ea typeface="+mj-lt"/>
                <a:cs typeface="+mj-lt"/>
              </a:rPr>
              <a:t>Contract Monthly Claim System (CMCS)</a:t>
            </a:r>
            <a:br>
              <a:rPr lang="en-US" sz="2400" b="1" dirty="0">
                <a:solidFill>
                  <a:srgbClr val="0F1115"/>
                </a:solidFill>
                <a:latin typeface="Palatino Linotype"/>
                <a:ea typeface="+mj-lt"/>
                <a:cs typeface="+mj-lt"/>
              </a:rPr>
            </a:br>
            <a:r>
              <a:rPr lang="en-US" sz="2000" i="1" dirty="0">
                <a:solidFill>
                  <a:srgbClr val="0F1115"/>
                </a:solidFill>
                <a:ea typeface="+mj-lt"/>
                <a:cs typeface="+mj-lt"/>
              </a:rPr>
              <a:t>Improved Academic Claims Management</a:t>
            </a:r>
            <a:br>
              <a:rPr lang="en-US" sz="2000" i="1" dirty="0">
                <a:solidFill>
                  <a:srgbClr val="0F1115"/>
                </a:solidFill>
                <a:ea typeface="+mj-lt"/>
                <a:cs typeface="+mj-lt"/>
              </a:rPr>
            </a:br>
            <a:br>
              <a:rPr lang="en-US" sz="2000" i="1" dirty="0">
                <a:ea typeface="+mj-lt"/>
                <a:cs typeface="+mj-lt"/>
              </a:rPr>
            </a:br>
            <a:br>
              <a:rPr lang="en-US" sz="2000" b="1" i="1" dirty="0">
                <a:ea typeface="+mj-lt"/>
                <a:cs typeface="+mj-lt"/>
              </a:rPr>
            </a:br>
            <a:r>
              <a:rPr lang="en-US" sz="2000" b="1" dirty="0">
                <a:ea typeface="+mj-lt"/>
                <a:cs typeface="+mj-lt"/>
              </a:rPr>
              <a:t>The CMCS offers lecturers, coordinators, managers, and HR personnel a complete solution to effectively handle monthly claims with full communication and real-time tracking by converting traditional academic claims processing into a digital workflow.</a:t>
            </a:r>
            <a:endParaRPr lang="en-US" sz="2000" b="1" i="1">
              <a:solidFill>
                <a:srgbClr val="0F1115"/>
              </a:solidFill>
              <a:latin typeface="Calibri Light"/>
              <a:ea typeface="Calibri Light"/>
              <a:cs typeface="Calibri Light"/>
            </a:endParaRPr>
          </a:p>
        </p:txBody>
      </p:sp>
    </p:spTree>
    <p:extLst>
      <p:ext uri="{BB962C8B-B14F-4D97-AF65-F5344CB8AC3E}">
        <p14:creationId xmlns:p14="http://schemas.microsoft.com/office/powerpoint/2010/main" val="2076879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47396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9F1126C3-E8A2-3CD0-697D-746CFC43251C}"/>
              </a:ext>
            </a:extLst>
          </p:cNvPr>
          <p:cNvSpPr>
            <a:spLocks noGrp="1"/>
          </p:cNvSpPr>
          <p:nvPr>
            <p:ph type="title"/>
          </p:nvPr>
        </p:nvSpPr>
        <p:spPr>
          <a:xfrm>
            <a:off x="492370" y="516836"/>
            <a:ext cx="3084844" cy="1961086"/>
          </a:xfrm>
        </p:spPr>
        <p:txBody>
          <a:bodyPr vert="horz" lIns="91440" tIns="45720" rIns="91440" bIns="45720" rtlCol="0" anchor="b">
            <a:normAutofit/>
          </a:bodyPr>
          <a:lstStyle/>
          <a:p>
            <a:r>
              <a:rPr lang="en-US" sz="3400" b="1">
                <a:solidFill>
                  <a:srgbClr val="FFFFFF"/>
                </a:solidFill>
              </a:rPr>
              <a:t>Core Features - Verification &amp; Approval Workflow</a:t>
            </a:r>
            <a:endParaRPr lang="en-US" sz="3400">
              <a:solidFill>
                <a:srgbClr val="FFFFFF"/>
              </a:solidFill>
            </a:endParaRPr>
          </a:p>
          <a:p>
            <a:endParaRPr lang="en-US" sz="3400">
              <a:solidFill>
                <a:srgbClr val="FFFFFF"/>
              </a:solidFill>
            </a:endParaRPr>
          </a:p>
        </p:txBody>
      </p:sp>
      <p:cxnSp>
        <p:nvCxnSpPr>
          <p:cNvPr id="20" name="Straight Connector 19">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95581F12-B5F1-AD9D-7842-465D15B76F79}"/>
              </a:ext>
            </a:extLst>
          </p:cNvPr>
          <p:cNvSpPr>
            <a:spLocks noGrp="1"/>
          </p:cNvSpPr>
          <p:nvPr>
            <p:ph idx="1"/>
          </p:nvPr>
        </p:nvSpPr>
        <p:spPr>
          <a:xfrm>
            <a:off x="571752" y="2799654"/>
            <a:ext cx="3005462" cy="3189665"/>
          </a:xfrm>
        </p:spPr>
        <p:txBody>
          <a:bodyPr vert="horz" lIns="0" tIns="45720" rIns="0" bIns="45720" rtlCol="0">
            <a:normAutofit/>
          </a:bodyPr>
          <a:lstStyle/>
          <a:p>
            <a:pPr>
              <a:lnSpc>
                <a:spcPct val="90000"/>
              </a:lnSpc>
            </a:pPr>
            <a:r>
              <a:rPr lang="en-US" sz="1100">
                <a:solidFill>
                  <a:srgbClr val="FFFFFF"/>
                </a:solidFill>
              </a:rPr>
              <a:t>The Coordinator function offers full claim verification capabilities, such as a detailed assessment of submitted hours, validation of supporting documentation, and comparison to established criteria. Coordinators can approve claims and move them to "Verified" status, or they can reject them and provide necessary criticism. </a:t>
            </a:r>
          </a:p>
          <a:p>
            <a:pPr>
              <a:lnSpc>
                <a:spcPct val="90000"/>
              </a:lnSpc>
            </a:pPr>
            <a:endParaRPr lang="en-US" sz="1100">
              <a:solidFill>
                <a:srgbClr val="FFFFFF"/>
              </a:solidFill>
            </a:endParaRPr>
          </a:p>
          <a:p>
            <a:pPr>
              <a:lnSpc>
                <a:spcPct val="90000"/>
              </a:lnSpc>
            </a:pPr>
            <a:r>
              <a:rPr lang="en-US" sz="1100">
                <a:solidFill>
                  <a:srgbClr val="FFFFFF"/>
                </a:solidFill>
              </a:rPr>
              <a:t>The Manager interface displays only validated claims that are awaiting final clearance and have complete financial oversight. Managers examine confirmed claims, have access to extensive reports with system-wide statistics, and have the final ability to approve or reject payments. Both roles provide general actions, filtering capabilities, and full audit trails for all decisions made.</a:t>
            </a:r>
          </a:p>
        </p:txBody>
      </p:sp>
      <p:pic>
        <p:nvPicPr>
          <p:cNvPr id="7" name="Picture 6" descr="A screenshot of a computer&#10;&#10;AI-generated content may be incorrect.">
            <a:extLst>
              <a:ext uri="{FF2B5EF4-FFF2-40B4-BE49-F238E27FC236}">
                <a16:creationId xmlns:a16="http://schemas.microsoft.com/office/drawing/2014/main" id="{CC2592AA-6D5E-BC7D-924E-9E17CCD6C9A1}"/>
              </a:ext>
            </a:extLst>
          </p:cNvPr>
          <p:cNvPicPr>
            <a:picLocks noChangeAspect="1"/>
          </p:cNvPicPr>
          <p:nvPr/>
        </p:nvPicPr>
        <p:blipFill>
          <a:blip r:embed="rId3"/>
          <a:stretch>
            <a:fillRect/>
          </a:stretch>
        </p:blipFill>
        <p:spPr>
          <a:xfrm>
            <a:off x="4742017" y="735261"/>
            <a:ext cx="6798082" cy="5387478"/>
          </a:xfrm>
          <a:prstGeom prst="rect">
            <a:avLst/>
          </a:prstGeom>
        </p:spPr>
      </p:pic>
    </p:spTree>
    <p:extLst>
      <p:ext uri="{BB962C8B-B14F-4D97-AF65-F5344CB8AC3E}">
        <p14:creationId xmlns:p14="http://schemas.microsoft.com/office/powerpoint/2010/main" val="769919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613C2-6656-2A43-ABCE-B021D6A3530F}"/>
              </a:ext>
            </a:extLst>
          </p:cNvPr>
          <p:cNvSpPr>
            <a:spLocks noGrp="1"/>
          </p:cNvSpPr>
          <p:nvPr>
            <p:ph type="title"/>
          </p:nvPr>
        </p:nvSpPr>
        <p:spPr/>
        <p:txBody>
          <a:bodyPr/>
          <a:lstStyle/>
          <a:p>
            <a:r>
              <a:rPr lang="en-US" sz="3200" b="1" dirty="0">
                <a:latin typeface="Segoe UI"/>
                <a:cs typeface="Segoe UI"/>
              </a:rPr>
              <a:t>Advanced Features &amp; Technical Capabilities</a:t>
            </a:r>
            <a:endParaRPr lang="en-US" dirty="0"/>
          </a:p>
          <a:p>
            <a:endParaRPr lang="en-US" dirty="0">
              <a:ea typeface="Calibri Light"/>
              <a:cs typeface="Calibri Light"/>
            </a:endParaRPr>
          </a:p>
        </p:txBody>
      </p:sp>
      <p:sp>
        <p:nvSpPr>
          <p:cNvPr id="9" name="Content Placeholder 8">
            <a:extLst>
              <a:ext uri="{FF2B5EF4-FFF2-40B4-BE49-F238E27FC236}">
                <a16:creationId xmlns:a16="http://schemas.microsoft.com/office/drawing/2014/main" id="{E388F45F-4CEA-2255-ACB1-3478FBC2A03C}"/>
              </a:ext>
            </a:extLst>
          </p:cNvPr>
          <p:cNvSpPr>
            <a:spLocks noGrp="1"/>
          </p:cNvSpPr>
          <p:nvPr>
            <p:ph sz="quarter" idx="17"/>
          </p:nvPr>
        </p:nvSpPr>
        <p:spPr>
          <a:xfrm>
            <a:off x="1035050" y="2878052"/>
            <a:ext cx="6783480" cy="2557463"/>
          </a:xfrm>
        </p:spPr>
        <p:txBody>
          <a:bodyPr vert="horz" lIns="91440" tIns="45720" rIns="0" bIns="45720" rtlCol="0" anchor="t">
            <a:normAutofit fontScale="85000" lnSpcReduction="20000"/>
          </a:bodyPr>
          <a:lstStyle/>
          <a:p>
            <a:r>
              <a:rPr lang="en-US"/>
              <a:t>The</a:t>
            </a:r>
            <a:r>
              <a:rPr lang="en-US" dirty="0">
                <a:ea typeface="+mn-lt"/>
                <a:cs typeface="+mn-lt"/>
              </a:rPr>
              <a:t> system uses advanced document management, including secure file upload, storage, and retrieval features. Server-side validation maintains data integrity by combining client-side jQuery validation and server-side state checks. Real-time status tracking gives you direct visibility into how a claim is progressing through the workflow. The program has a responsive design that adapts effortlessly to desktop, tablet, and mobile platforms. Session management ensures user security, and effective error handling gives user-friendly feedback for all actions. Integration with Entity Framework ensures efficient database queries</a:t>
            </a:r>
            <a:endParaRPr lang="en-US" dirty="0"/>
          </a:p>
        </p:txBody>
      </p:sp>
    </p:spTree>
    <p:extLst>
      <p:ext uri="{BB962C8B-B14F-4D97-AF65-F5344CB8AC3E}">
        <p14:creationId xmlns:p14="http://schemas.microsoft.com/office/powerpoint/2010/main" val="1948030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26D7E-EC6D-4B21-BCCC-32A29B9B2B33}"/>
              </a:ext>
            </a:extLst>
          </p:cNvPr>
          <p:cNvSpPr>
            <a:spLocks noGrp="1"/>
          </p:cNvSpPr>
          <p:nvPr>
            <p:ph type="title"/>
          </p:nvPr>
        </p:nvSpPr>
        <p:spPr/>
        <p:txBody>
          <a:bodyPr/>
          <a:lstStyle/>
          <a:p>
            <a:r>
              <a:rPr lang="en-US" sz="3200" b="1" dirty="0">
                <a:solidFill>
                  <a:srgbClr val="000000"/>
                </a:solidFill>
                <a:latin typeface="Segoe UI"/>
                <a:ea typeface="Calibri Light"/>
                <a:cs typeface="Segoe UI"/>
              </a:rPr>
              <a:t>Database Implementation &amp; Optimization</a:t>
            </a:r>
            <a:endParaRPr lang="en-US" dirty="0"/>
          </a:p>
          <a:p>
            <a:endParaRPr lang="en-US" dirty="0">
              <a:ea typeface="Calibri Light"/>
              <a:cs typeface="Calibri Light"/>
            </a:endParaRPr>
          </a:p>
        </p:txBody>
      </p:sp>
      <p:graphicFrame>
        <p:nvGraphicFramePr>
          <p:cNvPr id="5" name="Table Placeholder 3">
            <a:extLst>
              <a:ext uri="{FF2B5EF4-FFF2-40B4-BE49-F238E27FC236}">
                <a16:creationId xmlns:a16="http://schemas.microsoft.com/office/drawing/2014/main" id="{C4ACEFD6-5912-907A-54FC-199D35B71AE3}"/>
              </a:ext>
            </a:extLst>
          </p:cNvPr>
          <p:cNvGraphicFramePr>
            <a:graphicFrameLocks noGrp="1"/>
          </p:cNvGraphicFramePr>
          <p:nvPr>
            <p:ph type="tbl" sz="quarter" idx="13"/>
            <p:extLst>
              <p:ext uri="{D42A27DB-BD31-4B8C-83A1-F6EECF244321}">
                <p14:modId xmlns:p14="http://schemas.microsoft.com/office/powerpoint/2010/main" val="1540068011"/>
              </p:ext>
            </p:extLst>
          </p:nvPr>
        </p:nvGraphicFramePr>
        <p:xfrm>
          <a:off x="571500" y="1736911"/>
          <a:ext cx="11053431" cy="3587514"/>
        </p:xfrm>
        <a:graphic>
          <a:graphicData uri="http://schemas.openxmlformats.org/drawingml/2006/table">
            <a:tbl>
              <a:tblPr firstRow="1" bandRow="1">
                <a:tableStyleId>{BC89EF96-8CEA-46FF-86C4-4CE0E7609802}</a:tableStyleId>
              </a:tblPr>
              <a:tblGrid>
                <a:gridCol w="8385362">
                  <a:extLst>
                    <a:ext uri="{9D8B030D-6E8A-4147-A177-3AD203B41FA5}">
                      <a16:colId xmlns:a16="http://schemas.microsoft.com/office/drawing/2014/main" val="2382218087"/>
                    </a:ext>
                  </a:extLst>
                </a:gridCol>
                <a:gridCol w="2668069">
                  <a:extLst>
                    <a:ext uri="{9D8B030D-6E8A-4147-A177-3AD203B41FA5}">
                      <a16:colId xmlns:a16="http://schemas.microsoft.com/office/drawing/2014/main" val="2438884888"/>
                    </a:ext>
                  </a:extLst>
                </a:gridCol>
              </a:tblGrid>
              <a:tr h="3587514">
                <a:tc>
                  <a:txBody>
                    <a:bodyPr/>
                    <a:lstStyle/>
                    <a:p>
                      <a:pPr lvl="0" algn="ctr">
                        <a:buNone/>
                      </a:pPr>
                      <a:r>
                        <a:rPr lang="en-US" sz="1800" b="0" i="0" u="none" strike="noStrike" noProof="0" dirty="0">
                          <a:latin typeface="Calibri"/>
                        </a:rPr>
                        <a:t>Three optimized stored procedures for complex queries, two database views for streamlined data access, and two triggers for automated business logic are all part of our database implementation. The </a:t>
                      </a:r>
                      <a:r>
                        <a:rPr lang="en-US" sz="1800" b="0" i="0" u="none" strike="noStrike" noProof="0" err="1">
                          <a:latin typeface="Calibri"/>
                        </a:rPr>
                        <a:t>sp_GetManagerReports</a:t>
                      </a:r>
                      <a:r>
                        <a:rPr lang="en-US" sz="1800" b="0" i="0" u="none" strike="noStrike" noProof="0" dirty="0">
                          <a:latin typeface="Calibri"/>
                        </a:rPr>
                        <a:t> function produces thorough analytics, the </a:t>
                      </a:r>
                      <a:r>
                        <a:rPr lang="en-US" sz="1800" b="0" i="0" u="none" strike="noStrike" noProof="0" err="1">
                          <a:latin typeface="Calibri"/>
                        </a:rPr>
                        <a:t>sp_GetLecturerDashboard</a:t>
                      </a:r>
                      <a:r>
                        <a:rPr lang="en-US" sz="1800" b="0" i="0" u="none" strike="noStrike" noProof="0" dirty="0">
                          <a:latin typeface="Calibri"/>
                        </a:rPr>
                        <a:t> procedure effectively aggregates claim statistics, and the </a:t>
                      </a:r>
                      <a:r>
                        <a:rPr lang="en-US" sz="1800" b="0" i="0" u="none" strike="noStrike" noProof="0" err="1">
                          <a:latin typeface="Calibri"/>
                        </a:rPr>
                        <a:t>sp_GetClaimsByStatus</a:t>
                      </a:r>
                      <a:r>
                        <a:rPr lang="en-US" sz="1800" b="0" i="0" u="none" strike="noStrike" noProof="0" dirty="0">
                          <a:latin typeface="Calibri"/>
                        </a:rPr>
                        <a:t> procedure filters by workflow state. Views improve efficiency and code maintainability by providing pre-joined data for frequently asked queries. </a:t>
                      </a: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2857107962"/>
                  </a:ext>
                </a:extLst>
              </a:tr>
            </a:tbl>
          </a:graphicData>
        </a:graphic>
      </p:graphicFrame>
    </p:spTree>
    <p:extLst>
      <p:ext uri="{BB962C8B-B14F-4D97-AF65-F5344CB8AC3E}">
        <p14:creationId xmlns:p14="http://schemas.microsoft.com/office/powerpoint/2010/main" val="2193031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solidFill>
            <a:schemeClr val="tx1"/>
          </a:solidFill>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a:xfrm>
            <a:off x="948648" y="1419273"/>
            <a:ext cx="3153580" cy="1358188"/>
          </a:xfrm>
        </p:spPr>
        <p:txBody>
          <a:bodyPr vert="horz" lIns="91440" tIns="45720" rIns="91440" bIns="45720" rtlCol="0" anchor="b">
            <a:normAutofit/>
          </a:bodyPr>
          <a:lstStyle/>
          <a:p>
            <a:r>
              <a:rPr lang="en-US" sz="2000" b="1">
                <a:solidFill>
                  <a:schemeClr val="tx1"/>
                </a:solidFill>
              </a:rPr>
              <a:t>Conclusion &amp; Project Success</a:t>
            </a:r>
            <a:endParaRPr lang="en-US" sz="2000">
              <a:solidFill>
                <a:schemeClr val="tx1"/>
              </a:solidFill>
            </a:endParaRPr>
          </a:p>
          <a:p>
            <a:r>
              <a:rPr lang="en-US" sz="2000" i="1">
                <a:solidFill>
                  <a:schemeClr val="tx1"/>
                </a:solidFill>
              </a:rPr>
              <a:t>Transforming Academic Administration Through Technology</a:t>
            </a:r>
            <a:endParaRPr lang="en-US" sz="2000">
              <a:solidFill>
                <a:schemeClr val="tx1"/>
              </a:solidFill>
            </a:endParaRPr>
          </a:p>
          <a:p>
            <a:endParaRPr lang="en-US" sz="2000">
              <a:solidFill>
                <a:schemeClr val="tx1"/>
              </a:solidFill>
            </a:endParaRPr>
          </a:p>
        </p:txBody>
      </p:sp>
      <p:cxnSp>
        <p:nvCxnSpPr>
          <p:cNvPr id="19" name="Straight Connector 18">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92128"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E155294-59B0-43EB-94D1-0BF9E1754452}"/>
              </a:ext>
            </a:extLst>
          </p:cNvPr>
          <p:cNvSpPr>
            <a:spLocks noGrp="1"/>
          </p:cNvSpPr>
          <p:nvPr>
            <p:ph idx="1"/>
          </p:nvPr>
        </p:nvSpPr>
        <p:spPr>
          <a:xfrm>
            <a:off x="948648" y="2978254"/>
            <a:ext cx="3153580" cy="2444238"/>
          </a:xfrm>
        </p:spPr>
        <p:txBody>
          <a:bodyPr vert="horz" lIns="0" tIns="45720" rIns="0" bIns="45720" rtlCol="0">
            <a:normAutofit/>
          </a:bodyPr>
          <a:lstStyle/>
          <a:p>
            <a:pPr>
              <a:lnSpc>
                <a:spcPct val="90000"/>
              </a:lnSpc>
            </a:pPr>
            <a:r>
              <a:rPr lang="en-US" sz="1200">
                <a:solidFill>
                  <a:schemeClr val="tx1"/>
                </a:solidFill>
              </a:rPr>
              <a:t>The Contract Monthly Claim System successfully shows how contemporary online technology may be used to address practical business problems. </a:t>
            </a:r>
            <a:br>
              <a:rPr lang="en-US" sz="1200">
                <a:solidFill>
                  <a:schemeClr val="tx1"/>
                </a:solidFill>
              </a:rPr>
            </a:br>
            <a:br>
              <a:rPr lang="en-US" sz="1200">
                <a:solidFill>
                  <a:schemeClr val="tx1"/>
                </a:solidFill>
              </a:rPr>
            </a:br>
            <a:r>
              <a:rPr lang="en-US" sz="1200">
                <a:solidFill>
                  <a:schemeClr val="tx1"/>
                </a:solidFill>
              </a:rPr>
              <a:t>It demonstrates excellent practices in software engineering, such as responsive design, role-based security, Entity Framework ORM, MVC pattern, and thorough validation. This project demonstrates how user-centric interface development and careful system design can significantly increase efficiency in operation while raising user satisfaction. </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4" r="4"/>
          <a:stretch/>
        </p:blipFill>
        <p:spPr>
          <a:xfrm>
            <a:off x="4676505" y="2162652"/>
            <a:ext cx="3266618" cy="2507329"/>
          </a:xfrm>
          <a:prstGeom prst="rect">
            <a:avLst/>
          </a:prstGeom>
        </p:spPr>
      </p:pic>
      <p:pic>
        <p:nvPicPr>
          <p:cNvPr id="4" name="Picture 3" descr="A close up of a logo&#10;&#10;AI-generated content may be incorrect.">
            <a:extLst>
              <a:ext uri="{FF2B5EF4-FFF2-40B4-BE49-F238E27FC236}">
                <a16:creationId xmlns:a16="http://schemas.microsoft.com/office/drawing/2014/main" id="{B204CB0B-E805-4FE1-EB84-6AE8FE424836}"/>
              </a:ext>
            </a:extLst>
          </p:cNvPr>
          <p:cNvPicPr>
            <a:picLocks noChangeAspect="1"/>
          </p:cNvPicPr>
          <p:nvPr/>
        </p:nvPicPr>
        <p:blipFill>
          <a:blip r:embed="rId4"/>
          <a:stretch>
            <a:fillRect/>
          </a:stretch>
        </p:blipFill>
        <p:spPr>
          <a:xfrm>
            <a:off x="8276229" y="3072726"/>
            <a:ext cx="3272304" cy="687184"/>
          </a:xfrm>
          <a:prstGeom prst="rect">
            <a:avLst/>
          </a:prstGeom>
        </p:spPr>
      </p:pic>
      <p:sp>
        <p:nvSpPr>
          <p:cNvPr id="21" name="Rectangle 20">
            <a:extLst>
              <a:ext uri="{FF2B5EF4-FFF2-40B4-BE49-F238E27FC236}">
                <a16:creationId xmlns:a16="http://schemas.microsoft.com/office/drawing/2014/main" id="{7363FFA6-C551-4935-A474-8B2482E55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5074301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21C3D74-CBD0-AEEC-7CF1-ED875B10D2FB}"/>
              </a:ext>
            </a:extLst>
          </p:cNvPr>
          <p:cNvSpPr>
            <a:spLocks noGrp="1"/>
          </p:cNvSpPr>
          <p:nvPr>
            <p:ph idx="1"/>
          </p:nvPr>
        </p:nvSpPr>
        <p:spPr>
          <a:xfrm>
            <a:off x="951604" y="2119407"/>
            <a:ext cx="10058399" cy="3760891"/>
          </a:xfrm>
        </p:spPr>
        <p:txBody>
          <a:bodyPr vert="horz" lIns="91440" tIns="45720" rIns="0" bIns="45720" rtlCol="0" anchor="t">
            <a:normAutofit fontScale="85000" lnSpcReduction="20000"/>
          </a:bodyPr>
          <a:lstStyle/>
          <a:p>
            <a:pPr marL="347345" indent="-347345"/>
            <a:r>
              <a:rPr lang="en-US" sz="2000" dirty="0">
                <a:solidFill>
                  <a:srgbClr val="0F1115"/>
                </a:solidFill>
                <a:latin typeface="Palatino Linotype"/>
                <a:ea typeface="+mn-lt"/>
                <a:cs typeface="+mn-lt"/>
              </a:rPr>
              <a:t>Project Introduction &amp; Value</a:t>
            </a:r>
            <a:endParaRPr lang="en-US" sz="2000">
              <a:latin typeface="Palatino Linotype"/>
            </a:endParaRPr>
          </a:p>
          <a:p>
            <a:pPr marL="347345" indent="-347345"/>
            <a:r>
              <a:rPr lang="en-US" sz="2000" dirty="0">
                <a:solidFill>
                  <a:srgbClr val="0F1115"/>
                </a:solidFill>
                <a:latin typeface="Palatino Linotype"/>
                <a:ea typeface="+mn-lt"/>
                <a:cs typeface="+mn-lt"/>
              </a:rPr>
              <a:t>Technical Architecture &amp; Code</a:t>
            </a:r>
            <a:endParaRPr lang="en-US" sz="2000">
              <a:latin typeface="Palatino Linotype"/>
              <a:ea typeface="Calibri"/>
              <a:cs typeface="Calibri"/>
            </a:endParaRPr>
          </a:p>
          <a:p>
            <a:pPr marL="347345" indent="-347345"/>
            <a:r>
              <a:rPr lang="en-US" sz="2000" dirty="0">
                <a:solidFill>
                  <a:srgbClr val="0F1115"/>
                </a:solidFill>
                <a:latin typeface="Palatino Linotype"/>
                <a:ea typeface="+mn-lt"/>
                <a:cs typeface="+mn-lt"/>
              </a:rPr>
              <a:t>Database Design &amp; Security</a:t>
            </a:r>
            <a:endParaRPr lang="en-US" sz="2000">
              <a:latin typeface="Palatino Linotype"/>
              <a:ea typeface="Calibri"/>
              <a:cs typeface="Calibri"/>
            </a:endParaRPr>
          </a:p>
          <a:p>
            <a:pPr marL="347345" indent="-347345"/>
            <a:r>
              <a:rPr lang="en-US" sz="2000" dirty="0">
                <a:solidFill>
                  <a:srgbClr val="0F1115"/>
                </a:solidFill>
                <a:latin typeface="Palatino Linotype"/>
                <a:ea typeface="+mn-lt"/>
                <a:cs typeface="+mn-lt"/>
              </a:rPr>
              <a:t>GUI &amp; User Experience</a:t>
            </a:r>
            <a:endParaRPr lang="en-US" sz="2000">
              <a:latin typeface="Palatino Linotype"/>
              <a:ea typeface="Calibri"/>
              <a:cs typeface="Calibri"/>
            </a:endParaRPr>
          </a:p>
          <a:p>
            <a:pPr marL="347345" indent="-347345"/>
            <a:r>
              <a:rPr lang="en-US" sz="2000" dirty="0">
                <a:solidFill>
                  <a:srgbClr val="0F1115"/>
                </a:solidFill>
                <a:latin typeface="Palatino Linotype"/>
                <a:ea typeface="+mn-lt"/>
                <a:cs typeface="+mn-lt"/>
              </a:rPr>
              <a:t> Features</a:t>
            </a:r>
            <a:endParaRPr lang="en-US" sz="2000">
              <a:latin typeface="Palatino Linotype"/>
              <a:ea typeface="Calibri"/>
              <a:cs typeface="Calibri"/>
            </a:endParaRPr>
          </a:p>
          <a:p>
            <a:pPr marL="347345" indent="-347345"/>
            <a:r>
              <a:rPr lang="en-US" sz="2000" dirty="0">
                <a:solidFill>
                  <a:srgbClr val="0F1115"/>
                </a:solidFill>
                <a:latin typeface="Palatino Linotype"/>
                <a:ea typeface="+mn-lt"/>
                <a:cs typeface="+mn-lt"/>
              </a:rPr>
              <a:t>Future Roadmap</a:t>
            </a:r>
          </a:p>
          <a:p>
            <a:pPr marL="347345" indent="-347345"/>
            <a:r>
              <a:rPr lang="en-US" sz="2000" dirty="0">
                <a:solidFill>
                  <a:srgbClr val="0F1115"/>
                </a:solidFill>
                <a:latin typeface="Palatino Linotype"/>
                <a:ea typeface="+mn-lt"/>
                <a:cs typeface="+mn-lt"/>
              </a:rPr>
              <a:t>Conclusion</a:t>
            </a:r>
            <a:endParaRPr lang="en-US" sz="2000" dirty="0">
              <a:latin typeface="Palatino Linotype"/>
              <a:ea typeface="Calibri"/>
              <a:cs typeface="Calibri"/>
            </a:endParaRPr>
          </a:p>
          <a:p>
            <a:pPr marL="0" indent="0">
              <a:buNone/>
            </a:pPr>
            <a:r>
              <a:rPr lang="en-US" sz="2400" b="1" dirty="0">
                <a:solidFill>
                  <a:srgbClr val="FF0000"/>
                </a:solidFill>
                <a:ea typeface="+mn-lt"/>
                <a:cs typeface="+mn-lt"/>
              </a:rPr>
              <a:t>The whole CMCS solution is covered in this presentation, including the responsive Bootstrap interface, SQL database design, ASP.NET Core MVC controllers, role-based security, and the business value </a:t>
            </a:r>
            <a:endParaRPr lang="en-US" sz="2400" b="1" dirty="0">
              <a:solidFill>
                <a:srgbClr val="FF0000"/>
              </a:solidFill>
              <a:ea typeface="Calibri"/>
              <a:cs typeface="Calibri"/>
            </a:endParaRPr>
          </a:p>
        </p:txBody>
      </p:sp>
    </p:spTree>
    <p:extLst>
      <p:ext uri="{BB962C8B-B14F-4D97-AF65-F5344CB8AC3E}">
        <p14:creationId xmlns:p14="http://schemas.microsoft.com/office/powerpoint/2010/main" val="3648163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standing in front of a group of people">
            <a:extLst>
              <a:ext uri="{FF2B5EF4-FFF2-40B4-BE49-F238E27FC236}">
                <a16:creationId xmlns:a16="http://schemas.microsoft.com/office/drawing/2014/main" id="{09326C02-AA2C-C412-E1A4-A2EAFAA84AEF}"/>
              </a:ext>
            </a:extLst>
          </p:cNvPr>
          <p:cNvPicPr>
            <a:picLocks noGrp="1" noChangeAspect="1"/>
          </p:cNvPicPr>
          <p:nvPr>
            <p:ph type="pic" sz="quarter" idx="13"/>
          </p:nvPr>
        </p:nvPicPr>
        <p:blipFill>
          <a:blip r:embed="rId3"/>
          <a:srcRect l="7" r="7"/>
          <a:stretch/>
        </p:blipFill>
        <p:spPr>
          <a:xfrm>
            <a:off x="158406" y="-134471"/>
            <a:ext cx="12188952" cy="6858000"/>
          </a:xfrm>
        </p:spPr>
      </p:pic>
      <p:sp>
        <p:nvSpPr>
          <p:cNvPr id="3" name="Title 2">
            <a:extLst>
              <a:ext uri="{FF2B5EF4-FFF2-40B4-BE49-F238E27FC236}">
                <a16:creationId xmlns:a16="http://schemas.microsoft.com/office/drawing/2014/main" id="{3F5278DA-6C8A-199D-CC43-831ACF8AF132}"/>
              </a:ext>
            </a:extLst>
          </p:cNvPr>
          <p:cNvSpPr>
            <a:spLocks noGrp="1"/>
          </p:cNvSpPr>
          <p:nvPr>
            <p:ph type="ctrTitle"/>
          </p:nvPr>
        </p:nvSpPr>
        <p:spPr>
          <a:xfrm>
            <a:off x="4811179" y="2705101"/>
            <a:ext cx="7537703" cy="2926080"/>
          </a:xfrm>
        </p:spPr>
        <p:txBody>
          <a:bodyPr bIns="548640" anchor="b" anchorCtr="0"/>
          <a:lstStyle/>
          <a:p>
            <a:r>
              <a:rPr lang="en-US" sz="4000" b="1" dirty="0">
                <a:solidFill>
                  <a:srgbClr val="0F1115"/>
                </a:solidFill>
              </a:rPr>
              <a:t>Project Introduction &amp; Value</a:t>
            </a:r>
            <a:br>
              <a:rPr lang="en-US" sz="4000" b="1" dirty="0">
                <a:solidFill>
                  <a:srgbClr val="0F1115"/>
                </a:solidFill>
              </a:rPr>
            </a:br>
            <a:br>
              <a:rPr lang="en-US" sz="4000" b="1" dirty="0">
                <a:solidFill>
                  <a:srgbClr val="FF0000"/>
                </a:solidFill>
              </a:rPr>
            </a:br>
            <a:r>
              <a:rPr lang="en-US" sz="2000" dirty="0">
                <a:solidFill>
                  <a:srgbClr val="FF0000"/>
                </a:solidFill>
                <a:ea typeface="+mj-lt"/>
                <a:cs typeface="+mj-lt"/>
              </a:rPr>
              <a:t>Lecturers submit claims online, coordinators approve digitally, managers monitor departments, and HR watches the entire workflow with thorough reporting and analytics dashboards</a:t>
            </a:r>
            <a:endParaRPr lang="en-US" sz="2000" b="1">
              <a:solidFill>
                <a:srgbClr val="FF0000"/>
              </a:solidFill>
              <a:ea typeface="+mj-lt"/>
              <a:cs typeface="+mj-lt"/>
            </a:endParaRPr>
          </a:p>
          <a:p>
            <a:endParaRPr lang="en-US" dirty="0">
              <a:ea typeface="Calibri Light"/>
              <a:cs typeface="Calibri Light"/>
            </a:endParaRPr>
          </a:p>
        </p:txBody>
      </p:sp>
    </p:spTree>
    <p:extLst>
      <p:ext uri="{BB962C8B-B14F-4D97-AF65-F5344CB8AC3E}">
        <p14:creationId xmlns:p14="http://schemas.microsoft.com/office/powerpoint/2010/main" val="2972507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EE49-D1D1-AC61-F6C4-AA6B07CA6400}"/>
              </a:ext>
            </a:extLst>
          </p:cNvPr>
          <p:cNvSpPr>
            <a:spLocks noGrp="1"/>
          </p:cNvSpPr>
          <p:nvPr>
            <p:ph type="title"/>
          </p:nvPr>
        </p:nvSpPr>
        <p:spPr>
          <a:xfrm>
            <a:off x="101506" y="71195"/>
            <a:ext cx="7503459" cy="702010"/>
          </a:xfrm>
        </p:spPr>
        <p:txBody>
          <a:bodyPr>
            <a:noAutofit/>
          </a:bodyPr>
          <a:lstStyle/>
          <a:p>
            <a:r>
              <a:rPr lang="en-US" dirty="0">
                <a:solidFill>
                  <a:schemeClr val="tx1"/>
                </a:solidFill>
              </a:rPr>
              <a:t>Overcoming Problems</a:t>
            </a:r>
            <a:endParaRPr lang="en-US" dirty="0">
              <a:solidFill>
                <a:schemeClr val="tx1"/>
              </a:solidFill>
              <a:ea typeface="Calibri Light"/>
              <a:cs typeface="Calibri Light"/>
            </a:endParaRPr>
          </a:p>
        </p:txBody>
      </p:sp>
      <p:sp>
        <p:nvSpPr>
          <p:cNvPr id="3" name="Subtitle 2">
            <a:extLst>
              <a:ext uri="{FF2B5EF4-FFF2-40B4-BE49-F238E27FC236}">
                <a16:creationId xmlns:a16="http://schemas.microsoft.com/office/drawing/2014/main" id="{96733048-22A9-D939-B26C-9E8EDF36E4FE}"/>
              </a:ext>
            </a:extLst>
          </p:cNvPr>
          <p:cNvSpPr>
            <a:spLocks noGrp="1"/>
          </p:cNvSpPr>
          <p:nvPr>
            <p:ph type="subTitle" idx="1"/>
          </p:nvPr>
        </p:nvSpPr>
        <p:spPr>
          <a:xfrm>
            <a:off x="653" y="777688"/>
            <a:ext cx="8511989" cy="690465"/>
          </a:xfrm>
        </p:spPr>
        <p:txBody>
          <a:bodyPr vert="horz" lIns="91440" tIns="45720" rIns="0" bIns="45720" rtlCol="0" anchor="t">
            <a:noAutofit/>
          </a:bodyPr>
          <a:lstStyle/>
          <a:p>
            <a:r>
              <a:rPr lang="en-US" sz="1600" b="1" dirty="0">
                <a:solidFill>
                  <a:schemeClr val="tx1"/>
                </a:solidFill>
                <a:latin typeface="Segoe UI"/>
                <a:ea typeface="Calibri"/>
                <a:cs typeface="Segoe UI"/>
              </a:rPr>
              <a:t>Manual Processing:</a:t>
            </a:r>
            <a:r>
              <a:rPr lang="en-US" sz="1600" dirty="0">
                <a:solidFill>
                  <a:schemeClr val="tx1"/>
                </a:solidFill>
                <a:latin typeface="Segoe UI"/>
                <a:ea typeface="Calibri"/>
                <a:cs typeface="Segoe UI"/>
              </a:rPr>
              <a:t> Time-consuming paperwork and complex calculations prone to human error</a:t>
            </a:r>
            <a:endParaRPr lang="en-US" sz="1600" dirty="0">
              <a:solidFill>
                <a:schemeClr val="tx1"/>
              </a:solidFill>
              <a:ea typeface="Calibri"/>
              <a:cs typeface="Calibri"/>
            </a:endParaRPr>
          </a:p>
          <a:p>
            <a:r>
              <a:rPr lang="en-US" sz="1600" b="1" dirty="0">
                <a:solidFill>
                  <a:schemeClr val="tx1"/>
                </a:solidFill>
                <a:latin typeface="Segoe UI"/>
                <a:ea typeface="Calibri"/>
                <a:cs typeface="Segoe UI"/>
              </a:rPr>
              <a:t>Lack of Transparency:</a:t>
            </a:r>
            <a:r>
              <a:rPr lang="en-US" sz="1600" dirty="0">
                <a:solidFill>
                  <a:schemeClr val="tx1"/>
                </a:solidFill>
                <a:latin typeface="Segoe UI"/>
                <a:ea typeface="Calibri"/>
                <a:cs typeface="Segoe UI"/>
              </a:rPr>
              <a:t> No visibility into claim status causing frustration and uncertainty</a:t>
            </a:r>
            <a:endParaRPr lang="en-US" sz="1600" dirty="0">
              <a:solidFill>
                <a:schemeClr val="tx1"/>
              </a:solidFill>
              <a:ea typeface="Calibri"/>
              <a:cs typeface="Calibri"/>
            </a:endParaRPr>
          </a:p>
          <a:p>
            <a:r>
              <a:rPr lang="en-US" sz="1600" b="1" dirty="0">
                <a:solidFill>
                  <a:schemeClr val="tx1"/>
                </a:solidFill>
                <a:latin typeface="Segoe UI"/>
                <a:ea typeface="Calibri"/>
                <a:cs typeface="Segoe UI"/>
              </a:rPr>
              <a:t>Administrative Burden:</a:t>
            </a:r>
            <a:r>
              <a:rPr lang="en-US" sz="1600" dirty="0">
                <a:solidFill>
                  <a:schemeClr val="tx1"/>
                </a:solidFill>
                <a:latin typeface="Segoe UI"/>
                <a:ea typeface="Calibri"/>
                <a:cs typeface="Segoe UI"/>
              </a:rPr>
              <a:t> Coordinators and managers spend excessive time on verification tasks</a:t>
            </a:r>
            <a:endParaRPr lang="en-US" sz="1600" dirty="0">
              <a:solidFill>
                <a:schemeClr val="tx1"/>
              </a:solidFill>
              <a:ea typeface="Calibri"/>
              <a:cs typeface="Calibri"/>
            </a:endParaRPr>
          </a:p>
          <a:p>
            <a:r>
              <a:rPr lang="en-US" sz="1600" b="1" dirty="0">
                <a:solidFill>
                  <a:schemeClr val="tx1"/>
                </a:solidFill>
                <a:latin typeface="Segoe UI"/>
                <a:ea typeface="Calibri"/>
                <a:cs typeface="Segoe UI"/>
              </a:rPr>
              <a:t>Delayed Payments:</a:t>
            </a:r>
            <a:r>
              <a:rPr lang="en-US" sz="1600" dirty="0">
                <a:solidFill>
                  <a:schemeClr val="tx1"/>
                </a:solidFill>
                <a:latin typeface="Segoe UI"/>
                <a:ea typeface="Calibri"/>
                <a:cs typeface="Segoe UI"/>
              </a:rPr>
              <a:t> Multi-week processing cycles affect lecturer satisfaction and retention</a:t>
            </a:r>
            <a:endParaRPr lang="en-US" sz="1600" dirty="0">
              <a:solidFill>
                <a:schemeClr val="tx1"/>
              </a:solidFill>
              <a:ea typeface="Calibri"/>
              <a:cs typeface="Calibri"/>
            </a:endParaRPr>
          </a:p>
          <a:p>
            <a:endParaRPr lang="en-US" sz="1600" dirty="0">
              <a:solidFill>
                <a:schemeClr val="tx1"/>
              </a:solidFill>
              <a:ea typeface="Calibri"/>
              <a:cs typeface="Calibri"/>
            </a:endParaRPr>
          </a:p>
          <a:p>
            <a:endParaRPr lang="en-US" sz="1600" dirty="0">
              <a:solidFill>
                <a:schemeClr val="tx1"/>
              </a:solidFill>
              <a:ea typeface="Calibri"/>
              <a:cs typeface="Calibri"/>
            </a:endParaRPr>
          </a:p>
        </p:txBody>
      </p:sp>
      <p:pic>
        <p:nvPicPr>
          <p:cNvPr id="7" name="Picture Placeholder 7" descr="Business man sitting at a desk">
            <a:extLst>
              <a:ext uri="{FF2B5EF4-FFF2-40B4-BE49-F238E27FC236}">
                <a16:creationId xmlns:a16="http://schemas.microsoft.com/office/drawing/2014/main" id="{44F51528-7C6C-676D-62ED-40AB97D9C5F2}"/>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3" r="3"/>
          <a:stretch/>
        </p:blipFill>
        <p:spPr>
          <a:xfrm>
            <a:off x="8647206" y="68580"/>
            <a:ext cx="3544888" cy="3355723"/>
          </a:xfrm>
        </p:spPr>
      </p:pic>
      <p:graphicFrame>
        <p:nvGraphicFramePr>
          <p:cNvPr id="23" name="TextBox 10">
            <a:extLst>
              <a:ext uri="{FF2B5EF4-FFF2-40B4-BE49-F238E27FC236}">
                <a16:creationId xmlns:a16="http://schemas.microsoft.com/office/drawing/2014/main" id="{F6BF62D7-33F7-C317-7344-6DCA905EE7C5}"/>
              </a:ext>
            </a:extLst>
          </p:cNvPr>
          <p:cNvGraphicFramePr/>
          <p:nvPr>
            <p:extLst>
              <p:ext uri="{D42A27DB-BD31-4B8C-83A1-F6EECF244321}">
                <p14:modId xmlns:p14="http://schemas.microsoft.com/office/powerpoint/2010/main" val="917459622"/>
              </p:ext>
            </p:extLst>
          </p:nvPr>
        </p:nvGraphicFramePr>
        <p:xfrm>
          <a:off x="0" y="4314264"/>
          <a:ext cx="10892115" cy="24364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435895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a:xfrm>
            <a:off x="6411685" y="634946"/>
            <a:ext cx="5127171" cy="1450757"/>
          </a:xfrm>
        </p:spPr>
        <p:txBody>
          <a:bodyPr vert="horz" lIns="91440" tIns="45720" rIns="91440" bIns="45720" rtlCol="0" anchor="b">
            <a:normAutofit/>
          </a:bodyPr>
          <a:lstStyle/>
          <a:p>
            <a:r>
              <a:rPr lang="en-US" sz="4400" b="1"/>
              <a:t>Technical Architecture &amp; Code Structure</a:t>
            </a:r>
            <a:endParaRPr lang="en-US" sz="4400"/>
          </a:p>
          <a:p>
            <a:endParaRPr lang="en-US" sz="4400"/>
          </a:p>
        </p:txBody>
      </p:sp>
      <p:pic>
        <p:nvPicPr>
          <p:cNvPr id="4" name="Picture 3" descr="A screenshot of a computer program&#10;&#10;AI-generated content may be incorrect.">
            <a:extLst>
              <a:ext uri="{FF2B5EF4-FFF2-40B4-BE49-F238E27FC236}">
                <a16:creationId xmlns:a16="http://schemas.microsoft.com/office/drawing/2014/main" id="{1E4B2C5D-5F63-EFEF-3745-36C59D191037}"/>
              </a:ext>
            </a:extLst>
          </p:cNvPr>
          <p:cNvPicPr>
            <a:picLocks noChangeAspect="1"/>
          </p:cNvPicPr>
          <p:nvPr/>
        </p:nvPicPr>
        <p:blipFill>
          <a:blip r:embed="rId3"/>
          <a:stretch>
            <a:fillRect/>
          </a:stretch>
        </p:blipFill>
        <p:spPr>
          <a:xfrm>
            <a:off x="643192" y="2098844"/>
            <a:ext cx="5115347" cy="2340270"/>
          </a:xfrm>
          <a:prstGeom prst="rect">
            <a:avLst/>
          </a:prstGeom>
        </p:spPr>
      </p:pic>
      <p:cxnSp>
        <p:nvCxnSpPr>
          <p:cNvPr id="15" name="Straight Connector 14">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FA83709-886B-3B06-E9F0-11D361B52E6D}"/>
              </a:ext>
            </a:extLst>
          </p:cNvPr>
          <p:cNvSpPr>
            <a:spLocks noGrp="1"/>
          </p:cNvSpPr>
          <p:nvPr>
            <p:ph idx="1"/>
          </p:nvPr>
        </p:nvSpPr>
        <p:spPr>
          <a:xfrm>
            <a:off x="6411684" y="2407436"/>
            <a:ext cx="5127172" cy="3461658"/>
          </a:xfrm>
        </p:spPr>
        <p:txBody>
          <a:bodyPr vert="horz" lIns="0" tIns="45720" rIns="0" bIns="45720" rtlCol="0">
            <a:normAutofit/>
          </a:bodyPr>
          <a:lstStyle/>
          <a:p>
            <a:pPr>
              <a:lnSpc>
                <a:spcPct val="90000"/>
              </a:lnSpc>
              <a:buFont typeface="Calibri" panose="020F0502020204030204" pitchFamily="34" charset="0"/>
            </a:pPr>
            <a:r>
              <a:rPr lang="en-US" sz="1700" b="1"/>
              <a:t>For reliable data access, the application makes use of Entity Framework and the ASP.NET MVC architecture. my  approach separates concerns using the Repository design and follows to SOLID principles. Six controllers that handle claim administration, role-specific activities, and authentication are included in the codebase. In order to ensure loose coupling between layers, l use ViewModels for data transport. The program makes use of jQuery for client-side communication, Bootstrap 4 for a responsive user interface, and Forms Authentication with role-based authorization.</a:t>
            </a:r>
          </a:p>
          <a:p>
            <a:pPr>
              <a:lnSpc>
                <a:spcPct val="90000"/>
              </a:lnSpc>
              <a:buFont typeface="Calibri" panose="020F0502020204030204" pitchFamily="34" charset="0"/>
            </a:pPr>
            <a:endParaRPr lang="en-US" sz="1700" b="1"/>
          </a:p>
        </p:txBody>
      </p:sp>
      <p:sp>
        <p:nvSpPr>
          <p:cNvPr id="17" name="Rectangle 16">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6673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1" name="Straight Connector 2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EE362070-691D-44DB-98D4-BC61774B0E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B207F5D-5F40-264B-0403-3682CB3DC65D}"/>
              </a:ext>
            </a:extLst>
          </p:cNvPr>
          <p:cNvSpPr>
            <a:spLocks noGrp="1"/>
          </p:cNvSpPr>
          <p:nvPr>
            <p:ph type="ctrTitle"/>
          </p:nvPr>
        </p:nvSpPr>
        <p:spPr>
          <a:xfrm>
            <a:off x="3836504" y="758951"/>
            <a:ext cx="7319175" cy="3374931"/>
          </a:xfrm>
        </p:spPr>
        <p:txBody>
          <a:bodyPr vert="horz" lIns="91440" tIns="45720" rIns="91440" bIns="45720" rtlCol="0" anchor="b" anchorCtr="0">
            <a:normAutofit/>
          </a:bodyPr>
          <a:lstStyle/>
          <a:p>
            <a:r>
              <a:rPr lang="en-US" sz="8000" b="1">
                <a:solidFill>
                  <a:schemeClr val="tx1">
                    <a:lumMod val="85000"/>
                    <a:lumOff val="15000"/>
                  </a:schemeClr>
                </a:solidFill>
              </a:rPr>
              <a:t>Database Design &amp; Security</a:t>
            </a:r>
            <a:endParaRPr lang="en-US" sz="8000">
              <a:solidFill>
                <a:schemeClr val="tx1">
                  <a:lumMod val="85000"/>
                  <a:lumOff val="15000"/>
                </a:schemeClr>
              </a:solidFill>
            </a:endParaRPr>
          </a:p>
        </p:txBody>
      </p:sp>
      <p:sp>
        <p:nvSpPr>
          <p:cNvPr id="4" name="Subtitle 3">
            <a:extLst>
              <a:ext uri="{FF2B5EF4-FFF2-40B4-BE49-F238E27FC236}">
                <a16:creationId xmlns:a16="http://schemas.microsoft.com/office/drawing/2014/main" id="{44B5DA33-D8F1-18AD-FDB2-F6C8B3E0ACA1}"/>
              </a:ext>
            </a:extLst>
          </p:cNvPr>
          <p:cNvSpPr>
            <a:spLocks noGrp="1"/>
          </p:cNvSpPr>
          <p:nvPr>
            <p:ph type="subTitle" idx="1"/>
          </p:nvPr>
        </p:nvSpPr>
        <p:spPr>
          <a:xfrm>
            <a:off x="3836504" y="4455620"/>
            <a:ext cx="7321946" cy="1143000"/>
          </a:xfrm>
        </p:spPr>
        <p:txBody>
          <a:bodyPr vert="horz" lIns="91440" tIns="45720" rIns="91440" bIns="45720" rtlCol="0">
            <a:normAutofit/>
          </a:bodyPr>
          <a:lstStyle/>
          <a:p>
            <a:endParaRPr lang="en-US" cap="all" spc="200">
              <a:solidFill>
                <a:schemeClr val="tx1"/>
              </a:solidFill>
            </a:endParaRPr>
          </a:p>
          <a:p>
            <a:r>
              <a:rPr lang="en-US" sz="1700" i="1" dirty="0">
                <a:solidFill>
                  <a:srgbClr val="666666"/>
                </a:solidFill>
                <a:latin typeface="Segoe UI"/>
                <a:cs typeface="Segoe UI"/>
              </a:rPr>
              <a:t>SQL Server Implementation with Comprehensive Security</a:t>
            </a:r>
            <a:endParaRPr lang="en-US" dirty="0"/>
          </a:p>
        </p:txBody>
      </p:sp>
      <p:pic>
        <p:nvPicPr>
          <p:cNvPr id="5" name="Content Placeholder 8" descr="Business team brainstorming">
            <a:extLst>
              <a:ext uri="{FF2B5EF4-FFF2-40B4-BE49-F238E27FC236}">
                <a16:creationId xmlns:a16="http://schemas.microsoft.com/office/drawing/2014/main" id="{424B3BE0-07C0-D05C-0B61-4BE33E9E08F6}"/>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t="27277" b="27277"/>
          <a:stretch/>
        </p:blipFill>
        <p:spPr>
          <a:xfrm>
            <a:off x="620973" y="2393458"/>
            <a:ext cx="2758331" cy="1552384"/>
          </a:xfrm>
          <a:prstGeom prst="rect">
            <a:avLst/>
          </a:prstGeom>
        </p:spPr>
      </p:pic>
      <p:cxnSp>
        <p:nvCxnSpPr>
          <p:cNvPr id="23" name="Straight Connector 22">
            <a:extLst>
              <a:ext uri="{FF2B5EF4-FFF2-40B4-BE49-F238E27FC236}">
                <a16:creationId xmlns:a16="http://schemas.microsoft.com/office/drawing/2014/main" id="{5A7EFE9C-DAE7-4ECA-BDB2-34E2534B8A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8251" y="4294753"/>
            <a:ext cx="71323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32DB1480-5B24-4B37-B70E-C74945DD91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42288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0" name="Straight Connector 3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0E9AD8A-1DD0-5798-279E-723AFBF21AB2}"/>
              </a:ext>
            </a:extLst>
          </p:cNvPr>
          <p:cNvSpPr>
            <a:spLocks noGrp="1"/>
          </p:cNvSpPr>
          <p:nvPr>
            <p:ph type="title"/>
          </p:nvPr>
        </p:nvSpPr>
        <p:spPr>
          <a:xfrm>
            <a:off x="5116783" y="516835"/>
            <a:ext cx="5977937" cy="1666501"/>
          </a:xfrm>
        </p:spPr>
        <p:txBody>
          <a:bodyPr vert="horz" lIns="91440" tIns="45720" rIns="91440" bIns="45720" rtlCol="0" anchor="b">
            <a:normAutofit/>
          </a:bodyPr>
          <a:lstStyle/>
          <a:p>
            <a:r>
              <a:rPr lang="en-US" sz="4000">
                <a:solidFill>
                  <a:schemeClr val="tx1"/>
                </a:solidFill>
              </a:rPr>
              <a:t>Effective delivery techniques</a:t>
            </a:r>
          </a:p>
        </p:txBody>
      </p:sp>
      <p:pic>
        <p:nvPicPr>
          <p:cNvPr id="8" name="Picture 7" descr="A screenshot of a computer&#10;&#10;AI-generated content may be incorrect.">
            <a:extLst>
              <a:ext uri="{FF2B5EF4-FFF2-40B4-BE49-F238E27FC236}">
                <a16:creationId xmlns:a16="http://schemas.microsoft.com/office/drawing/2014/main" id="{83893CC1-E9D2-F403-B903-9C1DF225DA9B}"/>
              </a:ext>
            </a:extLst>
          </p:cNvPr>
          <p:cNvPicPr>
            <a:picLocks noChangeAspect="1"/>
          </p:cNvPicPr>
          <p:nvPr/>
        </p:nvPicPr>
        <p:blipFill>
          <a:blip r:embed="rId3"/>
          <a:srcRect r="-2" b="175"/>
          <a:stretch>
            <a:fillRect/>
          </a:stretch>
        </p:blipFill>
        <p:spPr>
          <a:xfrm>
            <a:off x="20" y="10"/>
            <a:ext cx="4580077" cy="3383266"/>
          </a:xfrm>
          <a:prstGeom prst="rect">
            <a:avLst/>
          </a:prstGeom>
        </p:spPr>
      </p:pic>
      <p:cxnSp>
        <p:nvCxnSpPr>
          <p:cNvPr id="44" name="Straight Connector 43">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descr="A 3D pattern of ring shapes connected by lines">
            <a:extLst>
              <a:ext uri="{FF2B5EF4-FFF2-40B4-BE49-F238E27FC236}">
                <a16:creationId xmlns:a16="http://schemas.microsoft.com/office/drawing/2014/main" id="{15F4B81D-4FF8-C544-8447-69313A338334}"/>
              </a:ext>
            </a:extLst>
          </p:cNvPr>
          <p:cNvPicPr>
            <a:picLocks noChangeAspect="1"/>
          </p:cNvPicPr>
          <p:nvPr/>
        </p:nvPicPr>
        <p:blipFill>
          <a:blip r:embed="rId4"/>
          <a:srcRect r="23853" b="1"/>
          <a:stretch>
            <a:fillRect/>
          </a:stretch>
        </p:blipFill>
        <p:spPr>
          <a:xfrm>
            <a:off x="20" y="3474720"/>
            <a:ext cx="4580077" cy="3383280"/>
          </a:xfrm>
          <a:prstGeom prst="rect">
            <a:avLst/>
          </a:prstGeom>
        </p:spPr>
      </p:pic>
      <p:sp>
        <p:nvSpPr>
          <p:cNvPr id="3" name="Content Placeholder 2">
            <a:extLst>
              <a:ext uri="{FF2B5EF4-FFF2-40B4-BE49-F238E27FC236}">
                <a16:creationId xmlns:a16="http://schemas.microsoft.com/office/drawing/2014/main" id="{8EDE50FB-473C-3BEA-8431-B03765A8981F}"/>
              </a:ext>
            </a:extLst>
          </p:cNvPr>
          <p:cNvSpPr>
            <a:spLocks noGrp="1"/>
          </p:cNvSpPr>
          <p:nvPr>
            <p:ph idx="1"/>
          </p:nvPr>
        </p:nvSpPr>
        <p:spPr>
          <a:xfrm>
            <a:off x="5116784" y="2546224"/>
            <a:ext cx="5977938" cy="3342747"/>
          </a:xfrm>
        </p:spPr>
        <p:txBody>
          <a:bodyPr vert="horz" lIns="0" tIns="45720" rIns="0" bIns="45720" rtlCol="0">
            <a:normAutofit/>
          </a:bodyPr>
          <a:lstStyle/>
          <a:p>
            <a:pPr>
              <a:buFont typeface="Calibri" panose="020F0502020204030204" pitchFamily="34" charset="0"/>
            </a:pPr>
            <a:r>
              <a:rPr lang="en-US" sz="1800">
                <a:solidFill>
                  <a:schemeClr val="tx1"/>
                </a:solidFill>
              </a:rPr>
              <a:t>Referential integrity is maintained by the four core tables connected by foreign key connections in our database design, which uses a normalized schema. Authentication credentials with role-based access restriction are kept in the Users table. With status monitoring, the claims table keeps track of the entire audit trail. l used indexes for query optimization, check constraints for data validation, and cascade delete for dependent records. Password hashing, SQL injection prevention using parameterized queries, and comprehensive auditing that keeps track of all status changes are examples of security features.</a:t>
            </a:r>
          </a:p>
          <a:p>
            <a:pPr>
              <a:buFont typeface="Calibri" panose="020F0502020204030204" pitchFamily="34" charset="0"/>
            </a:pPr>
            <a:endParaRPr lang="en-US" sz="1800">
              <a:solidFill>
                <a:schemeClr val="tx1"/>
              </a:solidFill>
            </a:endParaRPr>
          </a:p>
        </p:txBody>
      </p:sp>
    </p:spTree>
    <p:extLst>
      <p:ext uri="{BB962C8B-B14F-4D97-AF65-F5344CB8AC3E}">
        <p14:creationId xmlns:p14="http://schemas.microsoft.com/office/powerpoint/2010/main" val="428821301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9" name="Rectangle 6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0" name="Straight Connector 6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1" name="Rectangle 70">
            <a:extLst>
              <a:ext uri="{FF2B5EF4-FFF2-40B4-BE49-F238E27FC236}">
                <a16:creationId xmlns:a16="http://schemas.microsoft.com/office/drawing/2014/main" id="{61B2A784-4501-42A8-86DF-DB27DE395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256" cy="64008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a:xfrm>
            <a:off x="6476772" y="1144980"/>
            <a:ext cx="5063458" cy="1560716"/>
          </a:xfrm>
        </p:spPr>
        <p:txBody>
          <a:bodyPr vert="horz" lIns="91440" tIns="45720" rIns="91440" bIns="45720" rtlCol="0" anchor="b">
            <a:normAutofit/>
          </a:bodyPr>
          <a:lstStyle/>
          <a:p>
            <a:r>
              <a:rPr lang="en-US" b="1"/>
              <a:t>GUI Design &amp; User Experience</a:t>
            </a:r>
            <a:endParaRPr lang="en-US"/>
          </a:p>
          <a:p>
            <a:endParaRPr lang="en-US"/>
          </a:p>
        </p:txBody>
      </p:sp>
      <p:sp>
        <p:nvSpPr>
          <p:cNvPr id="72" name="Rectangle 71">
            <a:extLst>
              <a:ext uri="{FF2B5EF4-FFF2-40B4-BE49-F238E27FC236}">
                <a16:creationId xmlns:a16="http://schemas.microsoft.com/office/drawing/2014/main" id="{8A330AB8-A767-46C8-ABEF-2477854EF6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498" y="0"/>
            <a:ext cx="4901184" cy="4021058"/>
          </a:xfrm>
          <a:prstGeom prst="rect">
            <a:avLst/>
          </a:prstGeom>
          <a:solidFill>
            <a:srgbClr val="1A1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8F1EA87-A922-74BC-AE3A-D112EDE5ED3B}"/>
              </a:ext>
            </a:extLst>
          </p:cNvPr>
          <p:cNvPicPr>
            <a:picLocks noChangeAspect="1"/>
          </p:cNvPicPr>
          <p:nvPr/>
        </p:nvPicPr>
        <p:blipFill>
          <a:blip r:embed="rId3"/>
          <a:srcRect l="24439" r="16382" b="13"/>
          <a:stretch>
            <a:fillRect/>
          </a:stretch>
        </p:blipFill>
        <p:spPr>
          <a:xfrm>
            <a:off x="2080252" y="401862"/>
            <a:ext cx="2151676" cy="3217333"/>
          </a:xfrm>
          <a:prstGeom prst="rect">
            <a:avLst/>
          </a:prstGeom>
        </p:spPr>
      </p:pic>
      <p:sp>
        <p:nvSpPr>
          <p:cNvPr id="73" name="Rectangle 72">
            <a:extLst>
              <a:ext uri="{FF2B5EF4-FFF2-40B4-BE49-F238E27FC236}">
                <a16:creationId xmlns:a16="http://schemas.microsoft.com/office/drawing/2014/main" id="{88E62604-C40E-4D56-9D66-FD94B0CA4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498" y="4241249"/>
            <a:ext cx="4901184" cy="2616751"/>
          </a:xfrm>
          <a:prstGeom prst="rect">
            <a:avLst/>
          </a:prstGeom>
          <a:solidFill>
            <a:srgbClr val="1A1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urple rectangle with white text&#10;&#10;AI-generated content may be incorrect.">
            <a:extLst>
              <a:ext uri="{FF2B5EF4-FFF2-40B4-BE49-F238E27FC236}">
                <a16:creationId xmlns:a16="http://schemas.microsoft.com/office/drawing/2014/main" id="{517CCFB9-0BB5-4F13-16A8-2C22094F8353}"/>
              </a:ext>
            </a:extLst>
          </p:cNvPr>
          <p:cNvPicPr>
            <a:picLocks noChangeAspect="1"/>
          </p:cNvPicPr>
          <p:nvPr/>
        </p:nvPicPr>
        <p:blipFill>
          <a:blip r:embed="rId4"/>
          <a:stretch>
            <a:fillRect/>
          </a:stretch>
        </p:blipFill>
        <p:spPr>
          <a:xfrm>
            <a:off x="1071441" y="5048103"/>
            <a:ext cx="4169299" cy="1031901"/>
          </a:xfrm>
          <a:prstGeom prst="rect">
            <a:avLst/>
          </a:prstGeom>
        </p:spPr>
      </p:pic>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6476772" y="2978639"/>
            <a:ext cx="5063457" cy="2729196"/>
          </a:xfrm>
        </p:spPr>
        <p:txBody>
          <a:bodyPr vert="horz" lIns="0" tIns="45720" rIns="0" bIns="45720" rtlCol="0">
            <a:normAutofit/>
          </a:bodyPr>
          <a:lstStyle/>
          <a:p>
            <a:pPr>
              <a:lnSpc>
                <a:spcPct val="90000"/>
              </a:lnSpc>
            </a:pPr>
            <a:r>
              <a:rPr lang="en-US" sz="1500" b="1"/>
              <a:t>For responsive design, the user interface makes use of the Bootstrap 4 framework, guaranteeing a smooth experience on desktop, tablet, and mobile devices. For consistency, l use a unified purple-blue gradient color scheme throughout the application. The design uses Font Awesome symbols for visual clarity, color-coded status badges for easy recognition, and card-based layouts for information organization. Role-specific navigation displays specific menu items according to user permissions. Smooth CSS transitions improve user interactions, while form validation offers instant feedback.</a:t>
            </a:r>
          </a:p>
        </p:txBody>
      </p:sp>
    </p:spTree>
    <p:extLst>
      <p:ext uri="{BB962C8B-B14F-4D97-AF65-F5344CB8AC3E}">
        <p14:creationId xmlns:p14="http://schemas.microsoft.com/office/powerpoint/2010/main" val="265167023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14" descr="Office clerk searching for files">
            <a:extLst>
              <a:ext uri="{FF2B5EF4-FFF2-40B4-BE49-F238E27FC236}">
                <a16:creationId xmlns:a16="http://schemas.microsoft.com/office/drawing/2014/main" id="{08637BD7-EBE7-9B0F-2D96-E02697A450F5}"/>
              </a:ext>
            </a:extLst>
          </p:cNvPr>
          <p:cNvPicPr>
            <a:picLocks noGrp="1" noChangeAspect="1"/>
          </p:cNvPicPr>
          <p:nvPr>
            <p:ph sz="quarter" idx="15"/>
          </p:nvPr>
        </p:nvPicPr>
        <p:blipFill rotWithShape="1">
          <a:blip r:embed="rId3" cstate="print">
            <a:alphaModFix amt="35000"/>
            <a:extLst>
              <a:ext uri="{28A0092B-C50C-407E-A947-70E740481C1C}">
                <a14:useLocalDpi xmlns:a14="http://schemas.microsoft.com/office/drawing/2010/main"/>
              </a:ext>
            </a:extLst>
          </a:blip>
          <a:srcRect t="18182"/>
          <a:stretch>
            <a:fillRect/>
          </a:stretch>
        </p:blipFill>
        <p:spPr>
          <a:xfrm>
            <a:off x="78440" y="-224120"/>
            <a:ext cx="12191999" cy="6858000"/>
          </a:xfrm>
          <a:prstGeom prst="rect">
            <a:avLst/>
          </a:prstGeom>
        </p:spPr>
      </p:pic>
      <p:sp>
        <p:nvSpPr>
          <p:cNvPr id="2" name="Title 1">
            <a:extLst>
              <a:ext uri="{FF2B5EF4-FFF2-40B4-BE49-F238E27FC236}">
                <a16:creationId xmlns:a16="http://schemas.microsoft.com/office/drawing/2014/main" id="{5A5416DB-BC4C-330B-1179-90F5684F6C18}"/>
              </a:ext>
            </a:extLst>
          </p:cNvPr>
          <p:cNvSpPr>
            <a:spLocks noGrp="1"/>
          </p:cNvSpPr>
          <p:nvPr>
            <p:ph type="title"/>
          </p:nvPr>
        </p:nvSpPr>
        <p:spPr>
          <a:xfrm>
            <a:off x="5582847" y="678477"/>
            <a:ext cx="5696097" cy="1691904"/>
          </a:xfrm>
        </p:spPr>
        <p:txBody>
          <a:bodyPr vert="horz" lIns="91440" tIns="45720" rIns="91440" bIns="45720" rtlCol="0" anchor="b">
            <a:normAutofit/>
          </a:bodyPr>
          <a:lstStyle/>
          <a:p>
            <a:r>
              <a:rPr lang="en-US" b="1"/>
              <a:t>Core Features - Lecturer Functionality</a:t>
            </a:r>
            <a:endParaRPr lang="en-US" dirty="0"/>
          </a:p>
          <a:p>
            <a:endParaRPr lang="en-US"/>
          </a:p>
        </p:txBody>
      </p:sp>
      <p:sp>
        <p:nvSpPr>
          <p:cNvPr id="18" name="Rectangle 17">
            <a:extLst>
              <a:ext uri="{FF2B5EF4-FFF2-40B4-BE49-F238E27FC236}">
                <a16:creationId xmlns:a16="http://schemas.microsoft.com/office/drawing/2014/main" id="{5B3FFBAC-AB0F-448D-A038-E132C4CF53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939" y="1091146"/>
            <a:ext cx="3694176" cy="4581144"/>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19" descr="Three women brainstorming">
            <a:extLst>
              <a:ext uri="{FF2B5EF4-FFF2-40B4-BE49-F238E27FC236}">
                <a16:creationId xmlns:a16="http://schemas.microsoft.com/office/drawing/2014/main" id="{C5646C18-01E0-75C8-7655-4411D8143C91}"/>
              </a:ext>
            </a:extLst>
          </p:cNvPr>
          <p:cNvPicPr>
            <a:picLocks noGrp="1" noChangeAspect="1"/>
          </p:cNvPicPr>
          <p:nvPr>
            <p:ph sz="quarter" idx="16"/>
          </p:nvPr>
        </p:nvPicPr>
        <p:blipFill rotWithShape="1">
          <a:blip r:embed="rId4" cstate="print">
            <a:extLst>
              <a:ext uri="{28A0092B-C50C-407E-A947-70E740481C1C}">
                <a14:useLocalDpi xmlns:a14="http://schemas.microsoft.com/office/drawing/2010/main"/>
              </a:ext>
            </a:extLst>
          </a:blip>
          <a:srcRect l="33808" r="11833" b="-2"/>
          <a:stretch>
            <a:fillRect/>
          </a:stretch>
        </p:blipFill>
        <p:spPr>
          <a:xfrm>
            <a:off x="1197287" y="1086193"/>
            <a:ext cx="3364187" cy="4254879"/>
          </a:xfrm>
          <a:prstGeom prst="rect">
            <a:avLst/>
          </a:prstGeom>
        </p:spPr>
      </p:pic>
      <p:cxnSp>
        <p:nvCxnSpPr>
          <p:cNvPr id="20" name="Straight Connector 19">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82992" y="2374385"/>
            <a:ext cx="55775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DF71E581-3C99-81DE-3F57-81E7595DC350}"/>
              </a:ext>
            </a:extLst>
          </p:cNvPr>
          <p:cNvSpPr>
            <a:spLocks noGrp="1"/>
          </p:cNvSpPr>
          <p:nvPr>
            <p:ph idx="1"/>
          </p:nvPr>
        </p:nvSpPr>
        <p:spPr>
          <a:xfrm>
            <a:off x="5459582" y="2535234"/>
            <a:ext cx="5696098" cy="3333857"/>
          </a:xfrm>
        </p:spPr>
        <p:txBody>
          <a:bodyPr vert="horz" lIns="0" tIns="45720" rIns="0" bIns="45720" rtlCol="0" anchor="t">
            <a:normAutofit fontScale="85000" lnSpcReduction="20000"/>
          </a:bodyPr>
          <a:lstStyle/>
          <a:p>
            <a:r>
              <a:rPr lang="en-US" dirty="0">
                <a:solidFill>
                  <a:schemeClr val="tx1"/>
                </a:solidFill>
                <a:ea typeface="+mn-lt"/>
                <a:cs typeface="+mn-lt"/>
              </a:rPr>
              <a:t>Lecturers get access to a customized dashboard that shows extensive data, such as the overall number of claims filed, pending applications, authorized wages, and rejection history. The claim submission form automatically calculates the total amounts by multiplying the number of hours worked by the lecturer's hourly rate that is saved in their profile. Supporting documents in PDF, DOC, DOCX, and picture formats with file validation can be uploaded by lecturers. The system offers complete transparency and audit trails for all submitted claims by enabling a detailed task breakdown with unique date entries for each instruction session.</a:t>
            </a:r>
            <a:endParaRPr lang="en-US" dirty="0">
              <a:solidFill>
                <a:schemeClr val="tx1"/>
              </a:solidFill>
            </a:endParaRPr>
          </a:p>
        </p:txBody>
      </p:sp>
      <p:sp>
        <p:nvSpPr>
          <p:cNvPr id="22" name="Rectangle 21">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0086829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2758B7-967A-4498-B97C-FB2DA73E53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F868538-B675-4989-A913-DBD0C85C8FC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01833C9-2D98-4616-B1F9-535FF9D3F4B4}">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RetrospectVTI</Template>
  <TotalTime>0</TotalTime>
  <Words>426</Words>
  <Application>Microsoft Office PowerPoint</Application>
  <PresentationFormat>Widescreen</PresentationFormat>
  <Paragraphs>123</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RetrospectVTI</vt:lpstr>
      <vt:lpstr>Contract Monthly Claim System (CMCS) Improved Academic Claims Management   The CMCS offers lecturers, coordinators, managers, and HR personnel a complete solution to effectively handle monthly claims with full communication and real-time tracking by converting traditional academic claims processing into a digital workflow.</vt:lpstr>
      <vt:lpstr>Agenda</vt:lpstr>
      <vt:lpstr>Project Introduction &amp; Value  Lecturers submit claims online, coordinators approve digitally, managers monitor departments, and HR watches the entire workflow with thorough reporting and analytics dashboards </vt:lpstr>
      <vt:lpstr>Overcoming Problems</vt:lpstr>
      <vt:lpstr>Technical Architecture &amp; Code Structure </vt:lpstr>
      <vt:lpstr>Database Design &amp; Security</vt:lpstr>
      <vt:lpstr>Effective delivery techniques</vt:lpstr>
      <vt:lpstr>GUI Design &amp; User Experience </vt:lpstr>
      <vt:lpstr>Core Features - Lecturer Functionality </vt:lpstr>
      <vt:lpstr>Core Features - Verification &amp; Approval Workflow </vt:lpstr>
      <vt:lpstr>Advanced Features &amp; Technical Capabilities </vt:lpstr>
      <vt:lpstr>Database Implementation &amp; Optimization </vt:lpstr>
      <vt:lpstr>Conclusion &amp; Project Success Transforming Academic Administration Through Technology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219</cp:revision>
  <dcterms:created xsi:type="dcterms:W3CDTF">2025-11-20T23:59:18Z</dcterms:created>
  <dcterms:modified xsi:type="dcterms:W3CDTF">2025-11-21T12:58:56Z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